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349" r:id="rId3"/>
    <p:sldId id="353" r:id="rId4"/>
    <p:sldId id="354" r:id="rId5"/>
    <p:sldId id="356" r:id="rId6"/>
    <p:sldId id="357" r:id="rId7"/>
    <p:sldId id="359" r:id="rId8"/>
    <p:sldId id="350" r:id="rId9"/>
    <p:sldId id="361" r:id="rId10"/>
    <p:sldId id="362" r:id="rId11"/>
    <p:sldId id="364" r:id="rId12"/>
    <p:sldId id="365" r:id="rId13"/>
    <p:sldId id="295" r:id="rId14"/>
    <p:sldId id="351" r:id="rId15"/>
    <p:sldId id="352" r:id="rId16"/>
    <p:sldId id="366" r:id="rId17"/>
    <p:sldId id="270" r:id="rId18"/>
  </p:sldIdLst>
  <p:sldSz cx="20104100" cy="11309350"/>
  <p:notesSz cx="20104100" cy="11309350"/>
  <p:embeddedFontLst>
    <p:embeddedFont>
      <p:font typeface="Calibri" panose="020F0502020204030204" pitchFamily="34" charset="0"/>
      <p:regular r:id="rId20"/>
      <p:bold r:id="rId21"/>
      <p:italic r:id="rId22"/>
      <p:boldItalic r:id="rId23"/>
    </p:embeddedFont>
    <p:embeddedFont>
      <p:font typeface="Montserrat" panose="00000500000000000000" pitchFamily="2" charset="0"/>
      <p:regular r:id="rId24"/>
      <p:bold r:id="rId25"/>
      <p:italic r:id="rId26"/>
      <p:boldItalic r:id="rId27"/>
    </p:embeddedFont>
    <p:embeddedFont>
      <p:font typeface="Montserrat ExtraBold" panose="00000900000000000000" pitchFamily="2" charset="0"/>
      <p:bold r:id="rId28"/>
      <p:boldItalic r:id="rId29"/>
    </p:embeddedFont>
    <p:embeddedFont>
      <p:font typeface="Montserrat Medium" panose="00000600000000000000"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90" roundtripDataSignature="AMtx7mhv1HphYtYqGwK18HJ+9qjhhk3H2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veri Bhatia" initials="KB" lastIdx="2" clrIdx="0">
    <p:extLst>
      <p:ext uri="{19B8F6BF-5375-455C-9EA6-DF929625EA0E}">
        <p15:presenceInfo xmlns:p15="http://schemas.microsoft.com/office/powerpoint/2012/main" userId="Kaveri Bhati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2" d="100"/>
          <a:sy n="42" d="100"/>
        </p:scale>
        <p:origin x="756" y="54"/>
      </p:cViewPr>
      <p:guideLst>
        <p:guide orient="horz" pos="2880"/>
        <p:guide pos="2160"/>
      </p:guideLst>
    </p:cSldViewPr>
  </p:slideViewPr>
  <p:notesTextViewPr>
    <p:cViewPr>
      <p:scale>
        <a:sx n="1" d="1"/>
        <a:sy n="1" d="1"/>
      </p:scale>
      <p:origin x="0" y="0"/>
    </p:cViewPr>
  </p:notesTextViewPr>
  <p:sorterViewPr>
    <p:cViewPr>
      <p:scale>
        <a:sx n="100" d="100"/>
        <a:sy n="100" d="100"/>
      </p:scale>
      <p:origin x="0" y="-106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93"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92"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9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90" Type="http://customschemas.google.com/relationships/presentationmetadata" Target="metadata"/><Relationship Id="rId95"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5" name="Google Shape;125;p1: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15: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95" name="Google Shape;995;p15: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obj">
  <p:cSld name="OBJECT">
    <p:spTree>
      <p:nvGrpSpPr>
        <p:cNvPr id="1" name="Shape 11"/>
        <p:cNvGrpSpPr/>
        <p:nvPr/>
      </p:nvGrpSpPr>
      <p:grpSpPr>
        <a:xfrm>
          <a:off x="0" y="0"/>
          <a:ext cx="0" cy="0"/>
          <a:chOff x="0" y="0"/>
          <a:chExt cx="0" cy="0"/>
        </a:xfrm>
      </p:grpSpPr>
      <p:sp>
        <p:nvSpPr>
          <p:cNvPr id="12" name="Google Shape;12;p17"/>
          <p:cNvSpPr txBox="1">
            <a:spLocks noGrp="1"/>
          </p:cNvSpPr>
          <p:nvPr>
            <p:ph type="title"/>
          </p:nvPr>
        </p:nvSpPr>
        <p:spPr>
          <a:xfrm>
            <a:off x="443126" y="2173908"/>
            <a:ext cx="19217846" cy="9302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5900" b="1" i="0">
                <a:solidFill>
                  <a:srgbClr val="1A75B3"/>
                </a:solidFill>
                <a:latin typeface="Montserrat"/>
                <a:ea typeface="Montserrat"/>
                <a:cs typeface="Montserrat"/>
                <a:sym typeface="Montserra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7"/>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4" name="Google Shape;14;p17"/>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5" name="Google Shape;15;p17"/>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b="0" i="0" u="none" strike="noStrike" cap="none" dirty="0">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6"/>
        <p:cNvGrpSpPr/>
        <p:nvPr/>
      </p:nvGrpSpPr>
      <p:grpSpPr>
        <a:xfrm>
          <a:off x="0" y="0"/>
          <a:ext cx="0" cy="0"/>
          <a:chOff x="0" y="0"/>
          <a:chExt cx="0" cy="0"/>
        </a:xfrm>
      </p:grpSpPr>
      <p:sp>
        <p:nvSpPr>
          <p:cNvPr id="17" name="Google Shape;17;p18"/>
          <p:cNvSpPr txBox="1">
            <a:spLocks noGrp="1"/>
          </p:cNvSpPr>
          <p:nvPr>
            <p:ph type="title"/>
          </p:nvPr>
        </p:nvSpPr>
        <p:spPr>
          <a:xfrm>
            <a:off x="443126" y="2173908"/>
            <a:ext cx="19217846" cy="9302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5900" b="1" i="0">
                <a:solidFill>
                  <a:srgbClr val="1A75B3"/>
                </a:solidFill>
                <a:latin typeface="Montserrat"/>
                <a:ea typeface="Montserrat"/>
                <a:cs typeface="Montserrat"/>
                <a:sym typeface="Montserra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18"/>
          <p:cNvSpPr txBox="1">
            <a:spLocks noGrp="1"/>
          </p:cNvSpPr>
          <p:nvPr>
            <p:ph type="body" idx="1"/>
          </p:nvPr>
        </p:nvSpPr>
        <p:spPr>
          <a:xfrm>
            <a:off x="443121" y="4146629"/>
            <a:ext cx="12731114" cy="5591809"/>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3950" b="0" i="0">
                <a:solidFill>
                  <a:srgbClr val="F1F3F4"/>
                </a:solidFill>
                <a:latin typeface="Montserrat Medium"/>
                <a:ea typeface="Montserrat Medium"/>
                <a:cs typeface="Montserrat Medium"/>
                <a:sym typeface="Montserrat Medium"/>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9" name="Google Shape;19;p18"/>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0" name="Google Shape;20;p18"/>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 name="Google Shape;21;p18"/>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0"/>
        <p:cNvGrpSpPr/>
        <p:nvPr/>
      </p:nvGrpSpPr>
      <p:grpSpPr>
        <a:xfrm>
          <a:off x="0" y="0"/>
          <a:ext cx="0" cy="0"/>
          <a:chOff x="0" y="0"/>
          <a:chExt cx="0" cy="0"/>
        </a:xfrm>
      </p:grpSpPr>
      <p:sp>
        <p:nvSpPr>
          <p:cNvPr id="31" name="Google Shape;31;p20"/>
          <p:cNvSpPr txBox="1">
            <a:spLocks noGrp="1"/>
          </p:cNvSpPr>
          <p:nvPr>
            <p:ph type="ctrTitle"/>
          </p:nvPr>
        </p:nvSpPr>
        <p:spPr>
          <a:xfrm>
            <a:off x="1507807" y="3505898"/>
            <a:ext cx="17088487" cy="2374963"/>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20"/>
          <p:cNvSpPr txBox="1">
            <a:spLocks noGrp="1"/>
          </p:cNvSpPr>
          <p:nvPr>
            <p:ph type="subTitle" idx="1"/>
          </p:nvPr>
        </p:nvSpPr>
        <p:spPr>
          <a:xfrm>
            <a:off x="3015615" y="6333236"/>
            <a:ext cx="14072870" cy="282733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0"/>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4" name="Google Shape;34;p20"/>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5" name="Google Shape;35;p20"/>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p:cSld name="Blank">
    <p:bg>
      <p:bgPr>
        <a:solidFill>
          <a:schemeClr val="lt1"/>
        </a:solidFill>
        <a:effectLst/>
      </p:bgPr>
    </p:bg>
    <p:spTree>
      <p:nvGrpSpPr>
        <p:cNvPr id="1" name="Shape 36"/>
        <p:cNvGrpSpPr/>
        <p:nvPr/>
      </p:nvGrpSpPr>
      <p:grpSpPr>
        <a:xfrm>
          <a:off x="0" y="0"/>
          <a:ext cx="0" cy="0"/>
          <a:chOff x="0" y="0"/>
          <a:chExt cx="0" cy="0"/>
        </a:xfrm>
      </p:grpSpPr>
      <p:sp>
        <p:nvSpPr>
          <p:cNvPr id="37" name="Google Shape;37;p21"/>
          <p:cNvSpPr/>
          <p:nvPr/>
        </p:nvSpPr>
        <p:spPr>
          <a:xfrm>
            <a:off x="515862" y="689476"/>
            <a:ext cx="414655" cy="551180"/>
          </a:xfrm>
          <a:custGeom>
            <a:avLst/>
            <a:gdLst/>
            <a:ahLst/>
            <a:cxnLst/>
            <a:rect l="l" t="t" r="r" b="b"/>
            <a:pathLst>
              <a:path w="414655" h="551180" extrusionOk="0">
                <a:moveTo>
                  <a:pt x="72299" y="404569"/>
                </a:moveTo>
                <a:lnTo>
                  <a:pt x="64018" y="404569"/>
                </a:lnTo>
                <a:lnTo>
                  <a:pt x="52724" y="405507"/>
                </a:lnTo>
                <a:lnTo>
                  <a:pt x="19242" y="427670"/>
                </a:lnTo>
                <a:lnTo>
                  <a:pt x="10994" y="458700"/>
                </a:lnTo>
                <a:lnTo>
                  <a:pt x="14081" y="478700"/>
                </a:lnTo>
                <a:lnTo>
                  <a:pt x="38797" y="512251"/>
                </a:lnTo>
                <a:lnTo>
                  <a:pt x="87323" y="536684"/>
                </a:lnTo>
                <a:lnTo>
                  <a:pt x="154362" y="549163"/>
                </a:lnTo>
                <a:lnTo>
                  <a:pt x="194507" y="550726"/>
                </a:lnTo>
                <a:lnTo>
                  <a:pt x="246537" y="547829"/>
                </a:lnTo>
                <a:lnTo>
                  <a:pt x="291478" y="539136"/>
                </a:lnTo>
                <a:lnTo>
                  <a:pt x="329322" y="524651"/>
                </a:lnTo>
                <a:lnTo>
                  <a:pt x="383881" y="478154"/>
                </a:lnTo>
                <a:lnTo>
                  <a:pt x="395991" y="455169"/>
                </a:lnTo>
                <a:lnTo>
                  <a:pt x="197962" y="455169"/>
                </a:lnTo>
                <a:lnTo>
                  <a:pt x="188133" y="454790"/>
                </a:lnTo>
                <a:lnTo>
                  <a:pt x="141685" y="440562"/>
                </a:lnTo>
                <a:lnTo>
                  <a:pt x="110612" y="420833"/>
                </a:lnTo>
                <a:lnTo>
                  <a:pt x="102326" y="415873"/>
                </a:lnTo>
                <a:lnTo>
                  <a:pt x="94941" y="411980"/>
                </a:lnTo>
                <a:lnTo>
                  <a:pt x="88458" y="409156"/>
                </a:lnTo>
                <a:lnTo>
                  <a:pt x="80428" y="406102"/>
                </a:lnTo>
                <a:lnTo>
                  <a:pt x="72299" y="404569"/>
                </a:lnTo>
                <a:close/>
              </a:path>
              <a:path w="414655" h="551180" extrusionOk="0">
                <a:moveTo>
                  <a:pt x="414483" y="340525"/>
                </a:moveTo>
                <a:lnTo>
                  <a:pt x="271267" y="340525"/>
                </a:lnTo>
                <a:lnTo>
                  <a:pt x="271267" y="382606"/>
                </a:lnTo>
                <a:lnTo>
                  <a:pt x="270125" y="399543"/>
                </a:lnTo>
                <a:lnTo>
                  <a:pt x="253022" y="436950"/>
                </a:lnTo>
                <a:lnTo>
                  <a:pt x="215207" y="454027"/>
                </a:lnTo>
                <a:lnTo>
                  <a:pt x="197962" y="455169"/>
                </a:lnTo>
                <a:lnTo>
                  <a:pt x="395991" y="455169"/>
                </a:lnTo>
                <a:lnTo>
                  <a:pt x="400886" y="445879"/>
                </a:lnTo>
                <a:lnTo>
                  <a:pt x="411085" y="407546"/>
                </a:lnTo>
                <a:lnTo>
                  <a:pt x="414444" y="363670"/>
                </a:lnTo>
                <a:lnTo>
                  <a:pt x="414483" y="340525"/>
                </a:lnTo>
                <a:close/>
              </a:path>
              <a:path w="414655" h="551180" extrusionOk="0">
                <a:moveTo>
                  <a:pt x="159727" y="0"/>
                </a:moveTo>
                <a:lnTo>
                  <a:pt x="94323" y="13078"/>
                </a:lnTo>
                <a:lnTo>
                  <a:pt x="43537" y="52220"/>
                </a:lnTo>
                <a:lnTo>
                  <a:pt x="10870" y="113319"/>
                </a:lnTo>
                <a:lnTo>
                  <a:pt x="0" y="192182"/>
                </a:lnTo>
                <a:lnTo>
                  <a:pt x="2847" y="231865"/>
                </a:lnTo>
                <a:lnTo>
                  <a:pt x="25645" y="298753"/>
                </a:lnTo>
                <a:lnTo>
                  <a:pt x="70295" y="347969"/>
                </a:lnTo>
                <a:lnTo>
                  <a:pt x="130964" y="373086"/>
                </a:lnTo>
                <a:lnTo>
                  <a:pt x="166964" y="376223"/>
                </a:lnTo>
                <a:lnTo>
                  <a:pt x="183195" y="375672"/>
                </a:lnTo>
                <a:lnTo>
                  <a:pt x="226321" y="367427"/>
                </a:lnTo>
                <a:lnTo>
                  <a:pt x="261360" y="348952"/>
                </a:lnTo>
                <a:lnTo>
                  <a:pt x="271267" y="340525"/>
                </a:lnTo>
                <a:lnTo>
                  <a:pt x="414483" y="340525"/>
                </a:lnTo>
                <a:lnTo>
                  <a:pt x="414483" y="270425"/>
                </a:lnTo>
                <a:lnTo>
                  <a:pt x="207914" y="270425"/>
                </a:lnTo>
                <a:lnTo>
                  <a:pt x="193723" y="269174"/>
                </a:lnTo>
                <a:lnTo>
                  <a:pt x="155843" y="239177"/>
                </a:lnTo>
                <a:lnTo>
                  <a:pt x="147414" y="192182"/>
                </a:lnTo>
                <a:lnTo>
                  <a:pt x="147362" y="189719"/>
                </a:lnTo>
                <a:lnTo>
                  <a:pt x="148293" y="172300"/>
                </a:lnTo>
                <a:lnTo>
                  <a:pt x="162830" y="131669"/>
                </a:lnTo>
                <a:lnTo>
                  <a:pt x="207914" y="111489"/>
                </a:lnTo>
                <a:lnTo>
                  <a:pt x="414483" y="111489"/>
                </a:lnTo>
                <a:lnTo>
                  <a:pt x="414483" y="83205"/>
                </a:lnTo>
                <a:lnTo>
                  <a:pt x="413493" y="63541"/>
                </a:lnTo>
                <a:lnTo>
                  <a:pt x="412525" y="58063"/>
                </a:lnTo>
                <a:lnTo>
                  <a:pt x="283317" y="58063"/>
                </a:lnTo>
                <a:lnTo>
                  <a:pt x="272210" y="44303"/>
                </a:lnTo>
                <a:lnTo>
                  <a:pt x="231674" y="14374"/>
                </a:lnTo>
                <a:lnTo>
                  <a:pt x="179718" y="897"/>
                </a:lnTo>
                <a:lnTo>
                  <a:pt x="159727" y="0"/>
                </a:lnTo>
                <a:close/>
              </a:path>
              <a:path w="414655" h="551180" extrusionOk="0">
                <a:moveTo>
                  <a:pt x="414483" y="111489"/>
                </a:moveTo>
                <a:lnTo>
                  <a:pt x="207914" y="111489"/>
                </a:lnTo>
                <a:lnTo>
                  <a:pt x="221908" y="112777"/>
                </a:lnTo>
                <a:lnTo>
                  <a:pt x="234264" y="116633"/>
                </a:lnTo>
                <a:lnTo>
                  <a:pt x="266460" y="156724"/>
                </a:lnTo>
                <a:lnTo>
                  <a:pt x="270601" y="189719"/>
                </a:lnTo>
                <a:lnTo>
                  <a:pt x="269638" y="208932"/>
                </a:lnTo>
                <a:lnTo>
                  <a:pt x="255259" y="250585"/>
                </a:lnTo>
                <a:lnTo>
                  <a:pt x="207914" y="270425"/>
                </a:lnTo>
                <a:lnTo>
                  <a:pt x="414483" y="270425"/>
                </a:lnTo>
                <a:lnTo>
                  <a:pt x="414483" y="111489"/>
                </a:lnTo>
                <a:close/>
              </a:path>
              <a:path w="414655" h="551180" extrusionOk="0">
                <a:moveTo>
                  <a:pt x="348039" y="2110"/>
                </a:moveTo>
                <a:lnTo>
                  <a:pt x="306713" y="15781"/>
                </a:lnTo>
                <a:lnTo>
                  <a:pt x="283317" y="58063"/>
                </a:lnTo>
                <a:lnTo>
                  <a:pt x="412525" y="58063"/>
                </a:lnTo>
                <a:lnTo>
                  <a:pt x="398626" y="21599"/>
                </a:lnTo>
                <a:lnTo>
                  <a:pt x="364236" y="3330"/>
                </a:lnTo>
                <a:lnTo>
                  <a:pt x="348039" y="2110"/>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38" name="Google Shape;38;p21"/>
          <p:cNvSpPr/>
          <p:nvPr/>
        </p:nvSpPr>
        <p:spPr>
          <a:xfrm>
            <a:off x="1007740" y="689485"/>
            <a:ext cx="296545" cy="401955"/>
          </a:xfrm>
          <a:custGeom>
            <a:avLst/>
            <a:gdLst/>
            <a:ahLst/>
            <a:cxnLst/>
            <a:rect l="l" t="t" r="r" b="b"/>
            <a:pathLst>
              <a:path w="296544" h="401955" extrusionOk="0">
                <a:moveTo>
                  <a:pt x="68140" y="2839"/>
                </a:moveTo>
                <a:lnTo>
                  <a:pt x="27744" y="13674"/>
                </a:lnTo>
                <a:lnTo>
                  <a:pt x="4479" y="45265"/>
                </a:lnTo>
                <a:lnTo>
                  <a:pt x="0" y="321715"/>
                </a:lnTo>
                <a:lnTo>
                  <a:pt x="1257" y="339164"/>
                </a:lnTo>
                <a:lnTo>
                  <a:pt x="20116" y="379942"/>
                </a:lnTo>
                <a:lnTo>
                  <a:pt x="58371" y="400041"/>
                </a:lnTo>
                <a:lnTo>
                  <a:pt x="74686" y="401378"/>
                </a:lnTo>
                <a:lnTo>
                  <a:pt x="90928" y="400041"/>
                </a:lnTo>
                <a:lnTo>
                  <a:pt x="129068" y="380269"/>
                </a:lnTo>
                <a:lnTo>
                  <a:pt x="148139" y="340643"/>
                </a:lnTo>
                <a:lnTo>
                  <a:pt x="149411" y="323839"/>
                </a:lnTo>
                <a:lnTo>
                  <a:pt x="149411" y="237165"/>
                </a:lnTo>
                <a:lnTo>
                  <a:pt x="150398" y="218568"/>
                </a:lnTo>
                <a:lnTo>
                  <a:pt x="165243" y="177494"/>
                </a:lnTo>
                <a:lnTo>
                  <a:pt x="203893" y="152588"/>
                </a:lnTo>
                <a:lnTo>
                  <a:pt x="241775" y="140797"/>
                </a:lnTo>
                <a:lnTo>
                  <a:pt x="257247" y="134160"/>
                </a:lnTo>
                <a:lnTo>
                  <a:pt x="269840" y="126632"/>
                </a:lnTo>
                <a:lnTo>
                  <a:pt x="279560" y="118212"/>
                </a:lnTo>
                <a:lnTo>
                  <a:pt x="286783" y="108535"/>
                </a:lnTo>
                <a:lnTo>
                  <a:pt x="287044" y="107959"/>
                </a:lnTo>
                <a:lnTo>
                  <a:pt x="137348" y="107959"/>
                </a:lnTo>
                <a:lnTo>
                  <a:pt x="137348" y="75415"/>
                </a:lnTo>
                <a:lnTo>
                  <a:pt x="127775" y="30831"/>
                </a:lnTo>
                <a:lnTo>
                  <a:pt x="84577" y="3952"/>
                </a:lnTo>
                <a:lnTo>
                  <a:pt x="68140" y="2839"/>
                </a:lnTo>
                <a:close/>
              </a:path>
              <a:path w="296544" h="401955" extrusionOk="0">
                <a:moveTo>
                  <a:pt x="237542" y="0"/>
                </a:moveTo>
                <a:lnTo>
                  <a:pt x="192792" y="14815"/>
                </a:lnTo>
                <a:lnTo>
                  <a:pt x="157154" y="59963"/>
                </a:lnTo>
                <a:lnTo>
                  <a:pt x="137348" y="107959"/>
                </a:lnTo>
                <a:lnTo>
                  <a:pt x="287044" y="107959"/>
                </a:lnTo>
                <a:lnTo>
                  <a:pt x="291942" y="97162"/>
                </a:lnTo>
                <a:lnTo>
                  <a:pt x="295038" y="84116"/>
                </a:lnTo>
                <a:lnTo>
                  <a:pt x="296070" y="69421"/>
                </a:lnTo>
                <a:lnTo>
                  <a:pt x="295100" y="54001"/>
                </a:lnTo>
                <a:lnTo>
                  <a:pt x="280565" y="18420"/>
                </a:lnTo>
                <a:lnTo>
                  <a:pt x="237542" y="0"/>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39" name="Google Shape;39;p21"/>
          <p:cNvSpPr/>
          <p:nvPr/>
        </p:nvSpPr>
        <p:spPr>
          <a:xfrm>
            <a:off x="1305790" y="685928"/>
            <a:ext cx="412115" cy="412750"/>
          </a:xfrm>
          <a:custGeom>
            <a:avLst/>
            <a:gdLst/>
            <a:ahLst/>
            <a:cxnLst/>
            <a:rect l="l" t="t" r="r" b="b"/>
            <a:pathLst>
              <a:path w="412114" h="412750" extrusionOk="0">
                <a:moveTo>
                  <a:pt x="215151" y="0"/>
                </a:moveTo>
                <a:lnTo>
                  <a:pt x="168019" y="3513"/>
                </a:lnTo>
                <a:lnTo>
                  <a:pt x="126087" y="14049"/>
                </a:lnTo>
                <a:lnTo>
                  <a:pt x="89361" y="31598"/>
                </a:lnTo>
                <a:lnTo>
                  <a:pt x="57849" y="56153"/>
                </a:lnTo>
                <a:lnTo>
                  <a:pt x="32536" y="86739"/>
                </a:lnTo>
                <a:lnTo>
                  <a:pt x="14459" y="122452"/>
                </a:lnTo>
                <a:lnTo>
                  <a:pt x="3614" y="163273"/>
                </a:lnTo>
                <a:lnTo>
                  <a:pt x="0" y="209183"/>
                </a:lnTo>
                <a:lnTo>
                  <a:pt x="3536" y="253496"/>
                </a:lnTo>
                <a:lnTo>
                  <a:pt x="14149" y="292996"/>
                </a:lnTo>
                <a:lnTo>
                  <a:pt x="31842" y="327670"/>
                </a:lnTo>
                <a:lnTo>
                  <a:pt x="56618" y="357501"/>
                </a:lnTo>
                <a:lnTo>
                  <a:pt x="87417" y="381512"/>
                </a:lnTo>
                <a:lnTo>
                  <a:pt x="123195" y="398664"/>
                </a:lnTo>
                <a:lnTo>
                  <a:pt x="163952" y="408955"/>
                </a:lnTo>
                <a:lnTo>
                  <a:pt x="209685" y="412385"/>
                </a:lnTo>
                <a:lnTo>
                  <a:pt x="247942" y="410666"/>
                </a:lnTo>
                <a:lnTo>
                  <a:pt x="313415" y="396933"/>
                </a:lnTo>
                <a:lnTo>
                  <a:pt x="362857" y="370329"/>
                </a:lnTo>
                <a:lnTo>
                  <a:pt x="388261" y="335923"/>
                </a:lnTo>
                <a:lnTo>
                  <a:pt x="391318" y="316853"/>
                </a:lnTo>
                <a:lnTo>
                  <a:pt x="225128" y="316853"/>
                </a:lnTo>
                <a:lnTo>
                  <a:pt x="207561" y="315663"/>
                </a:lnTo>
                <a:lnTo>
                  <a:pt x="169037" y="297842"/>
                </a:lnTo>
                <a:lnTo>
                  <a:pt x="150836" y="258205"/>
                </a:lnTo>
                <a:lnTo>
                  <a:pt x="149071" y="239967"/>
                </a:lnTo>
                <a:lnTo>
                  <a:pt x="347034" y="239653"/>
                </a:lnTo>
                <a:lnTo>
                  <a:pt x="362886" y="238845"/>
                </a:lnTo>
                <a:lnTo>
                  <a:pt x="403127" y="219258"/>
                </a:lnTo>
                <a:lnTo>
                  <a:pt x="411757" y="184781"/>
                </a:lnTo>
                <a:lnTo>
                  <a:pt x="410906" y="168478"/>
                </a:lnTo>
                <a:lnTo>
                  <a:pt x="410018" y="162792"/>
                </a:lnTo>
                <a:lnTo>
                  <a:pt x="149071" y="162792"/>
                </a:lnTo>
                <a:lnTo>
                  <a:pt x="150738" y="146930"/>
                </a:lnTo>
                <a:lnTo>
                  <a:pt x="167529" y="110296"/>
                </a:lnTo>
                <a:lnTo>
                  <a:pt x="213807" y="91335"/>
                </a:lnTo>
                <a:lnTo>
                  <a:pt x="383784" y="91335"/>
                </a:lnTo>
                <a:lnTo>
                  <a:pt x="382108" y="88434"/>
                </a:lnTo>
                <a:lnTo>
                  <a:pt x="346024" y="47183"/>
                </a:lnTo>
                <a:lnTo>
                  <a:pt x="312980" y="24072"/>
                </a:lnTo>
                <a:lnTo>
                  <a:pt x="276240" y="8688"/>
                </a:lnTo>
                <a:lnTo>
                  <a:pt x="236288" y="968"/>
                </a:lnTo>
                <a:lnTo>
                  <a:pt x="215151" y="0"/>
                </a:lnTo>
                <a:close/>
              </a:path>
              <a:path w="412114" h="412750" extrusionOk="0">
                <a:moveTo>
                  <a:pt x="344282" y="272573"/>
                </a:moveTo>
                <a:lnTo>
                  <a:pt x="294349" y="292024"/>
                </a:lnTo>
                <a:lnTo>
                  <a:pt x="288380" y="296007"/>
                </a:lnTo>
                <a:lnTo>
                  <a:pt x="283807" y="298998"/>
                </a:lnTo>
                <a:lnTo>
                  <a:pt x="245639" y="314711"/>
                </a:lnTo>
                <a:lnTo>
                  <a:pt x="225128" y="316853"/>
                </a:lnTo>
                <a:lnTo>
                  <a:pt x="391318" y="316853"/>
                </a:lnTo>
                <a:lnTo>
                  <a:pt x="371082" y="279438"/>
                </a:lnTo>
                <a:lnTo>
                  <a:pt x="354148" y="273337"/>
                </a:lnTo>
                <a:lnTo>
                  <a:pt x="344282" y="272573"/>
                </a:lnTo>
                <a:close/>
              </a:path>
              <a:path w="412114" h="412750" extrusionOk="0">
                <a:moveTo>
                  <a:pt x="383784" y="91335"/>
                </a:moveTo>
                <a:lnTo>
                  <a:pt x="213807" y="91335"/>
                </a:lnTo>
                <a:lnTo>
                  <a:pt x="228560" y="92472"/>
                </a:lnTo>
                <a:lnTo>
                  <a:pt x="241536" y="95874"/>
                </a:lnTo>
                <a:lnTo>
                  <a:pt x="275536" y="131791"/>
                </a:lnTo>
                <a:lnTo>
                  <a:pt x="281608" y="162792"/>
                </a:lnTo>
                <a:lnTo>
                  <a:pt x="410018" y="162792"/>
                </a:lnTo>
                <a:lnTo>
                  <a:pt x="408353" y="152133"/>
                </a:lnTo>
                <a:lnTo>
                  <a:pt x="404097" y="135743"/>
                </a:lnTo>
                <a:lnTo>
                  <a:pt x="398136" y="119305"/>
                </a:lnTo>
                <a:lnTo>
                  <a:pt x="390741" y="103375"/>
                </a:lnTo>
                <a:lnTo>
                  <a:pt x="383784" y="91335"/>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0" name="Google Shape;40;p21"/>
          <p:cNvSpPr/>
          <p:nvPr/>
        </p:nvSpPr>
        <p:spPr>
          <a:xfrm>
            <a:off x="1759445" y="685940"/>
            <a:ext cx="412750" cy="412750"/>
          </a:xfrm>
          <a:custGeom>
            <a:avLst/>
            <a:gdLst/>
            <a:ahLst/>
            <a:cxnLst/>
            <a:rect l="l" t="t" r="r" b="b"/>
            <a:pathLst>
              <a:path w="412750" h="412750" extrusionOk="0">
                <a:moveTo>
                  <a:pt x="406158" y="92026"/>
                </a:moveTo>
                <a:lnTo>
                  <a:pt x="216546" y="92026"/>
                </a:lnTo>
                <a:lnTo>
                  <a:pt x="227740" y="92547"/>
                </a:lnTo>
                <a:lnTo>
                  <a:pt x="237558" y="94112"/>
                </a:lnTo>
                <a:lnTo>
                  <a:pt x="265788" y="124632"/>
                </a:lnTo>
                <a:lnTo>
                  <a:pt x="260750" y="138461"/>
                </a:lnTo>
                <a:lnTo>
                  <a:pt x="245640" y="149561"/>
                </a:lnTo>
                <a:lnTo>
                  <a:pt x="220466" y="157929"/>
                </a:lnTo>
                <a:lnTo>
                  <a:pt x="185234" y="163559"/>
                </a:lnTo>
                <a:lnTo>
                  <a:pt x="176581" y="164400"/>
                </a:lnTo>
                <a:lnTo>
                  <a:pt x="162113" y="165973"/>
                </a:lnTo>
                <a:lnTo>
                  <a:pt x="116187" y="172803"/>
                </a:lnTo>
                <a:lnTo>
                  <a:pt x="55417" y="191738"/>
                </a:lnTo>
                <a:lnTo>
                  <a:pt x="19560" y="220401"/>
                </a:lnTo>
                <a:lnTo>
                  <a:pt x="2174" y="263060"/>
                </a:lnTo>
                <a:lnTo>
                  <a:pt x="0" y="289888"/>
                </a:lnTo>
                <a:lnTo>
                  <a:pt x="2162" y="317431"/>
                </a:lnTo>
                <a:lnTo>
                  <a:pt x="19459" y="362655"/>
                </a:lnTo>
                <a:lnTo>
                  <a:pt x="53694" y="394337"/>
                </a:lnTo>
                <a:lnTo>
                  <a:pt x="102676" y="410356"/>
                </a:lnTo>
                <a:lnTo>
                  <a:pt x="132536" y="412360"/>
                </a:lnTo>
                <a:lnTo>
                  <a:pt x="155854" y="411297"/>
                </a:lnTo>
                <a:lnTo>
                  <a:pt x="197791" y="402792"/>
                </a:lnTo>
                <a:lnTo>
                  <a:pt x="233505" y="385774"/>
                </a:lnTo>
                <a:lnTo>
                  <a:pt x="263536" y="360126"/>
                </a:lnTo>
                <a:lnTo>
                  <a:pt x="276469" y="344043"/>
                </a:lnTo>
                <a:lnTo>
                  <a:pt x="412249" y="344043"/>
                </a:lnTo>
                <a:lnTo>
                  <a:pt x="412142" y="341688"/>
                </a:lnTo>
                <a:lnTo>
                  <a:pt x="411267" y="325447"/>
                </a:lnTo>
                <a:lnTo>
                  <a:pt x="411106" y="320333"/>
                </a:lnTo>
                <a:lnTo>
                  <a:pt x="192433" y="320333"/>
                </a:lnTo>
                <a:lnTo>
                  <a:pt x="182547" y="319751"/>
                </a:lnTo>
                <a:lnTo>
                  <a:pt x="149443" y="292197"/>
                </a:lnTo>
                <a:lnTo>
                  <a:pt x="148732" y="283882"/>
                </a:lnTo>
                <a:lnTo>
                  <a:pt x="149407" y="276049"/>
                </a:lnTo>
                <a:lnTo>
                  <a:pt x="186577" y="247649"/>
                </a:lnTo>
                <a:lnTo>
                  <a:pt x="211067" y="242984"/>
                </a:lnTo>
                <a:lnTo>
                  <a:pt x="220813" y="241002"/>
                </a:lnTo>
                <a:lnTo>
                  <a:pt x="258067" y="229764"/>
                </a:lnTo>
                <a:lnTo>
                  <a:pt x="264406" y="226887"/>
                </a:lnTo>
                <a:lnTo>
                  <a:pt x="411066" y="226887"/>
                </a:lnTo>
                <a:lnTo>
                  <a:pt x="410994" y="138334"/>
                </a:lnTo>
                <a:lnTo>
                  <a:pt x="410399" y="120188"/>
                </a:lnTo>
                <a:lnTo>
                  <a:pt x="408399" y="102340"/>
                </a:lnTo>
                <a:lnTo>
                  <a:pt x="406158" y="92026"/>
                </a:lnTo>
                <a:close/>
              </a:path>
              <a:path w="412750" h="412750" extrusionOk="0">
                <a:moveTo>
                  <a:pt x="412249" y="344043"/>
                </a:moveTo>
                <a:lnTo>
                  <a:pt x="276469" y="344043"/>
                </a:lnTo>
                <a:lnTo>
                  <a:pt x="279676" y="358770"/>
                </a:lnTo>
                <a:lnTo>
                  <a:pt x="308776" y="397156"/>
                </a:lnTo>
                <a:lnTo>
                  <a:pt x="349107" y="405637"/>
                </a:lnTo>
                <a:lnTo>
                  <a:pt x="363672" y="404830"/>
                </a:lnTo>
                <a:lnTo>
                  <a:pt x="403339" y="385520"/>
                </a:lnTo>
                <a:lnTo>
                  <a:pt x="412435" y="355038"/>
                </a:lnTo>
                <a:lnTo>
                  <a:pt x="412435" y="350087"/>
                </a:lnTo>
                <a:lnTo>
                  <a:pt x="412249" y="344043"/>
                </a:lnTo>
                <a:close/>
              </a:path>
              <a:path w="412750" h="412750" extrusionOk="0">
                <a:moveTo>
                  <a:pt x="411066" y="226887"/>
                </a:moveTo>
                <a:lnTo>
                  <a:pt x="264406" y="226887"/>
                </a:lnTo>
                <a:lnTo>
                  <a:pt x="264607" y="228985"/>
                </a:lnTo>
                <a:lnTo>
                  <a:pt x="264909" y="234112"/>
                </a:lnTo>
                <a:lnTo>
                  <a:pt x="260825" y="279761"/>
                </a:lnTo>
                <a:lnTo>
                  <a:pt x="238191" y="310479"/>
                </a:lnTo>
                <a:lnTo>
                  <a:pt x="192433" y="320333"/>
                </a:lnTo>
                <a:lnTo>
                  <a:pt x="411106" y="320333"/>
                </a:lnTo>
                <a:lnTo>
                  <a:pt x="411066" y="226887"/>
                </a:lnTo>
                <a:close/>
              </a:path>
              <a:path w="412750" h="412750" extrusionOk="0">
                <a:moveTo>
                  <a:pt x="217237" y="0"/>
                </a:moveTo>
                <a:lnTo>
                  <a:pt x="178021" y="1757"/>
                </a:lnTo>
                <a:lnTo>
                  <a:pt x="111057" y="15823"/>
                </a:lnTo>
                <a:lnTo>
                  <a:pt x="60724" y="43126"/>
                </a:lnTo>
                <a:lnTo>
                  <a:pt x="34923" y="78608"/>
                </a:lnTo>
                <a:lnTo>
                  <a:pt x="31701" y="99100"/>
                </a:lnTo>
                <a:lnTo>
                  <a:pt x="32492" y="108333"/>
                </a:lnTo>
                <a:lnTo>
                  <a:pt x="58174" y="142688"/>
                </a:lnTo>
                <a:lnTo>
                  <a:pt x="74033" y="146169"/>
                </a:lnTo>
                <a:lnTo>
                  <a:pt x="90257" y="144405"/>
                </a:lnTo>
                <a:lnTo>
                  <a:pt x="106908" y="139106"/>
                </a:lnTo>
                <a:lnTo>
                  <a:pt x="123990" y="130261"/>
                </a:lnTo>
                <a:lnTo>
                  <a:pt x="141507" y="117860"/>
                </a:lnTo>
                <a:lnTo>
                  <a:pt x="148167" y="112469"/>
                </a:lnTo>
                <a:lnTo>
                  <a:pt x="153067" y="108687"/>
                </a:lnTo>
                <a:lnTo>
                  <a:pt x="190139" y="94019"/>
                </a:lnTo>
                <a:lnTo>
                  <a:pt x="216546" y="92026"/>
                </a:lnTo>
                <a:lnTo>
                  <a:pt x="406158" y="92026"/>
                </a:lnTo>
                <a:lnTo>
                  <a:pt x="405065" y="86997"/>
                </a:lnTo>
                <a:lnTo>
                  <a:pt x="385764" y="52187"/>
                </a:lnTo>
                <a:lnTo>
                  <a:pt x="351190" y="25243"/>
                </a:lnTo>
                <a:lnTo>
                  <a:pt x="302956" y="8493"/>
                </a:lnTo>
                <a:lnTo>
                  <a:pt x="262419" y="2131"/>
                </a:lnTo>
                <a:lnTo>
                  <a:pt x="240407" y="533"/>
                </a:lnTo>
                <a:lnTo>
                  <a:pt x="217237" y="0"/>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1" name="Google Shape;41;p21"/>
          <p:cNvSpPr/>
          <p:nvPr/>
        </p:nvSpPr>
        <p:spPr>
          <a:xfrm>
            <a:off x="2799244" y="685924"/>
            <a:ext cx="412115" cy="412750"/>
          </a:xfrm>
          <a:custGeom>
            <a:avLst/>
            <a:gdLst/>
            <a:ahLst/>
            <a:cxnLst/>
            <a:rect l="l" t="t" r="r" b="b"/>
            <a:pathLst>
              <a:path w="412114" h="412750" extrusionOk="0">
                <a:moveTo>
                  <a:pt x="215176" y="0"/>
                </a:moveTo>
                <a:lnTo>
                  <a:pt x="168042" y="3511"/>
                </a:lnTo>
                <a:lnTo>
                  <a:pt x="126115" y="14043"/>
                </a:lnTo>
                <a:lnTo>
                  <a:pt x="89390" y="31587"/>
                </a:lnTo>
                <a:lnTo>
                  <a:pt x="57862" y="56140"/>
                </a:lnTo>
                <a:lnTo>
                  <a:pt x="32552" y="86740"/>
                </a:lnTo>
                <a:lnTo>
                  <a:pt x="14470" y="122459"/>
                </a:lnTo>
                <a:lnTo>
                  <a:pt x="3618" y="163285"/>
                </a:lnTo>
                <a:lnTo>
                  <a:pt x="0" y="209208"/>
                </a:lnTo>
                <a:lnTo>
                  <a:pt x="3539" y="253520"/>
                </a:lnTo>
                <a:lnTo>
                  <a:pt x="14157" y="293017"/>
                </a:lnTo>
                <a:lnTo>
                  <a:pt x="31858" y="327679"/>
                </a:lnTo>
                <a:lnTo>
                  <a:pt x="56643" y="357488"/>
                </a:lnTo>
                <a:lnTo>
                  <a:pt x="87447" y="381509"/>
                </a:lnTo>
                <a:lnTo>
                  <a:pt x="123220" y="398669"/>
                </a:lnTo>
                <a:lnTo>
                  <a:pt x="163963" y="408965"/>
                </a:lnTo>
                <a:lnTo>
                  <a:pt x="209673" y="412397"/>
                </a:lnTo>
                <a:lnTo>
                  <a:pt x="247940" y="410678"/>
                </a:lnTo>
                <a:lnTo>
                  <a:pt x="313436" y="396940"/>
                </a:lnTo>
                <a:lnTo>
                  <a:pt x="362882" y="370364"/>
                </a:lnTo>
                <a:lnTo>
                  <a:pt x="388287" y="335945"/>
                </a:lnTo>
                <a:lnTo>
                  <a:pt x="391347" y="316828"/>
                </a:lnTo>
                <a:lnTo>
                  <a:pt x="225140" y="316828"/>
                </a:lnTo>
                <a:lnTo>
                  <a:pt x="207579" y="315648"/>
                </a:lnTo>
                <a:lnTo>
                  <a:pt x="169062" y="297879"/>
                </a:lnTo>
                <a:lnTo>
                  <a:pt x="150861" y="258206"/>
                </a:lnTo>
                <a:lnTo>
                  <a:pt x="149097" y="239980"/>
                </a:lnTo>
                <a:lnTo>
                  <a:pt x="347059" y="239653"/>
                </a:lnTo>
                <a:lnTo>
                  <a:pt x="362920" y="238850"/>
                </a:lnTo>
                <a:lnTo>
                  <a:pt x="403143" y="219274"/>
                </a:lnTo>
                <a:lnTo>
                  <a:pt x="411757" y="184781"/>
                </a:lnTo>
                <a:lnTo>
                  <a:pt x="410910" y="168478"/>
                </a:lnTo>
                <a:lnTo>
                  <a:pt x="410035" y="162855"/>
                </a:lnTo>
                <a:lnTo>
                  <a:pt x="149097" y="162843"/>
                </a:lnTo>
                <a:lnTo>
                  <a:pt x="150761" y="146951"/>
                </a:lnTo>
                <a:lnTo>
                  <a:pt x="167504" y="110296"/>
                </a:lnTo>
                <a:lnTo>
                  <a:pt x="213807" y="91348"/>
                </a:lnTo>
                <a:lnTo>
                  <a:pt x="383780" y="91348"/>
                </a:lnTo>
                <a:lnTo>
                  <a:pt x="382111" y="88462"/>
                </a:lnTo>
                <a:lnTo>
                  <a:pt x="346054" y="47191"/>
                </a:lnTo>
                <a:lnTo>
                  <a:pt x="313007" y="24104"/>
                </a:lnTo>
                <a:lnTo>
                  <a:pt x="276265" y="8698"/>
                </a:lnTo>
                <a:lnTo>
                  <a:pt x="236314" y="969"/>
                </a:lnTo>
                <a:lnTo>
                  <a:pt x="215176" y="0"/>
                </a:lnTo>
                <a:close/>
              </a:path>
              <a:path w="412114" h="412750" extrusionOk="0">
                <a:moveTo>
                  <a:pt x="344307" y="272586"/>
                </a:moveTo>
                <a:lnTo>
                  <a:pt x="294399" y="292024"/>
                </a:lnTo>
                <a:lnTo>
                  <a:pt x="283781" y="298998"/>
                </a:lnTo>
                <a:lnTo>
                  <a:pt x="280590" y="300845"/>
                </a:lnTo>
                <a:lnTo>
                  <a:pt x="238978" y="315885"/>
                </a:lnTo>
                <a:lnTo>
                  <a:pt x="225140" y="316828"/>
                </a:lnTo>
                <a:lnTo>
                  <a:pt x="391347" y="316828"/>
                </a:lnTo>
                <a:lnTo>
                  <a:pt x="371105" y="279456"/>
                </a:lnTo>
                <a:lnTo>
                  <a:pt x="354168" y="273349"/>
                </a:lnTo>
                <a:lnTo>
                  <a:pt x="344307" y="272586"/>
                </a:lnTo>
                <a:close/>
              </a:path>
              <a:path w="412114" h="412750" extrusionOk="0">
                <a:moveTo>
                  <a:pt x="383780" y="91348"/>
                </a:moveTo>
                <a:lnTo>
                  <a:pt x="213807" y="91348"/>
                </a:lnTo>
                <a:lnTo>
                  <a:pt x="228583" y="92485"/>
                </a:lnTo>
                <a:lnTo>
                  <a:pt x="241568" y="95887"/>
                </a:lnTo>
                <a:lnTo>
                  <a:pt x="275558" y="131820"/>
                </a:lnTo>
                <a:lnTo>
                  <a:pt x="281645" y="162855"/>
                </a:lnTo>
                <a:lnTo>
                  <a:pt x="410035" y="162855"/>
                </a:lnTo>
                <a:lnTo>
                  <a:pt x="408367" y="152137"/>
                </a:lnTo>
                <a:lnTo>
                  <a:pt x="404123" y="135759"/>
                </a:lnTo>
                <a:lnTo>
                  <a:pt x="398174" y="119342"/>
                </a:lnTo>
                <a:lnTo>
                  <a:pt x="390755" y="103403"/>
                </a:lnTo>
                <a:lnTo>
                  <a:pt x="383780" y="91348"/>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2" name="Google Shape;42;p21"/>
          <p:cNvSpPr/>
          <p:nvPr/>
        </p:nvSpPr>
        <p:spPr>
          <a:xfrm>
            <a:off x="3252932" y="685940"/>
            <a:ext cx="412750" cy="412750"/>
          </a:xfrm>
          <a:custGeom>
            <a:avLst/>
            <a:gdLst/>
            <a:ahLst/>
            <a:cxnLst/>
            <a:rect l="l" t="t" r="r" b="b"/>
            <a:pathLst>
              <a:path w="412750" h="412750" extrusionOk="0">
                <a:moveTo>
                  <a:pt x="406191" y="92064"/>
                </a:moveTo>
                <a:lnTo>
                  <a:pt x="216571" y="92064"/>
                </a:lnTo>
                <a:lnTo>
                  <a:pt x="227762" y="92579"/>
                </a:lnTo>
                <a:lnTo>
                  <a:pt x="237570" y="94131"/>
                </a:lnTo>
                <a:lnTo>
                  <a:pt x="265763" y="124632"/>
                </a:lnTo>
                <a:lnTo>
                  <a:pt x="260732" y="138465"/>
                </a:lnTo>
                <a:lnTo>
                  <a:pt x="245637" y="149572"/>
                </a:lnTo>
                <a:lnTo>
                  <a:pt x="220472" y="157945"/>
                </a:lnTo>
                <a:lnTo>
                  <a:pt x="185234" y="163571"/>
                </a:lnTo>
                <a:lnTo>
                  <a:pt x="162150" y="165983"/>
                </a:lnTo>
                <a:lnTo>
                  <a:pt x="156347" y="166700"/>
                </a:lnTo>
                <a:lnTo>
                  <a:pt x="116199" y="172803"/>
                </a:lnTo>
                <a:lnTo>
                  <a:pt x="55421" y="191738"/>
                </a:lnTo>
                <a:lnTo>
                  <a:pt x="19549" y="220411"/>
                </a:lnTo>
                <a:lnTo>
                  <a:pt x="2170" y="263069"/>
                </a:lnTo>
                <a:lnTo>
                  <a:pt x="0" y="289901"/>
                </a:lnTo>
                <a:lnTo>
                  <a:pt x="2159" y="317447"/>
                </a:lnTo>
                <a:lnTo>
                  <a:pt x="19454" y="362659"/>
                </a:lnTo>
                <a:lnTo>
                  <a:pt x="53693" y="394342"/>
                </a:lnTo>
                <a:lnTo>
                  <a:pt x="102679" y="410357"/>
                </a:lnTo>
                <a:lnTo>
                  <a:pt x="132561" y="412360"/>
                </a:lnTo>
                <a:lnTo>
                  <a:pt x="155883" y="411301"/>
                </a:lnTo>
                <a:lnTo>
                  <a:pt x="197802" y="402802"/>
                </a:lnTo>
                <a:lnTo>
                  <a:pt x="233512" y="385776"/>
                </a:lnTo>
                <a:lnTo>
                  <a:pt x="263555" y="360131"/>
                </a:lnTo>
                <a:lnTo>
                  <a:pt x="276494" y="344043"/>
                </a:lnTo>
                <a:lnTo>
                  <a:pt x="412277" y="344043"/>
                </a:lnTo>
                <a:lnTo>
                  <a:pt x="412167" y="341699"/>
                </a:lnTo>
                <a:lnTo>
                  <a:pt x="411292" y="325485"/>
                </a:lnTo>
                <a:lnTo>
                  <a:pt x="411131" y="320333"/>
                </a:lnTo>
                <a:lnTo>
                  <a:pt x="192433" y="320333"/>
                </a:lnTo>
                <a:lnTo>
                  <a:pt x="182557" y="319751"/>
                </a:lnTo>
                <a:lnTo>
                  <a:pt x="149458" y="292223"/>
                </a:lnTo>
                <a:lnTo>
                  <a:pt x="148745" y="283882"/>
                </a:lnTo>
                <a:lnTo>
                  <a:pt x="149419" y="276066"/>
                </a:lnTo>
                <a:lnTo>
                  <a:pt x="186619" y="247655"/>
                </a:lnTo>
                <a:lnTo>
                  <a:pt x="211085" y="242989"/>
                </a:lnTo>
                <a:lnTo>
                  <a:pt x="220815" y="241004"/>
                </a:lnTo>
                <a:lnTo>
                  <a:pt x="258095" y="229764"/>
                </a:lnTo>
                <a:lnTo>
                  <a:pt x="264431" y="226887"/>
                </a:lnTo>
                <a:lnTo>
                  <a:pt x="411091" y="226887"/>
                </a:lnTo>
                <a:lnTo>
                  <a:pt x="411019" y="138340"/>
                </a:lnTo>
                <a:lnTo>
                  <a:pt x="410426" y="120199"/>
                </a:lnTo>
                <a:lnTo>
                  <a:pt x="408428" y="102359"/>
                </a:lnTo>
                <a:lnTo>
                  <a:pt x="406191" y="92064"/>
                </a:lnTo>
                <a:close/>
              </a:path>
              <a:path w="412750" h="412750" extrusionOk="0">
                <a:moveTo>
                  <a:pt x="412277" y="344043"/>
                </a:moveTo>
                <a:lnTo>
                  <a:pt x="276494" y="344043"/>
                </a:lnTo>
                <a:lnTo>
                  <a:pt x="279696" y="358771"/>
                </a:lnTo>
                <a:lnTo>
                  <a:pt x="308822" y="397182"/>
                </a:lnTo>
                <a:lnTo>
                  <a:pt x="349120" y="405637"/>
                </a:lnTo>
                <a:lnTo>
                  <a:pt x="363685" y="404833"/>
                </a:lnTo>
                <a:lnTo>
                  <a:pt x="403368" y="385523"/>
                </a:lnTo>
                <a:lnTo>
                  <a:pt x="412485" y="355038"/>
                </a:lnTo>
                <a:lnTo>
                  <a:pt x="412485" y="350087"/>
                </a:lnTo>
                <a:lnTo>
                  <a:pt x="412277" y="344043"/>
                </a:lnTo>
                <a:close/>
              </a:path>
              <a:path w="412750" h="412750" extrusionOk="0">
                <a:moveTo>
                  <a:pt x="411091" y="226887"/>
                </a:moveTo>
                <a:lnTo>
                  <a:pt x="264431" y="226887"/>
                </a:lnTo>
                <a:lnTo>
                  <a:pt x="264683" y="228985"/>
                </a:lnTo>
                <a:lnTo>
                  <a:pt x="264873" y="232411"/>
                </a:lnTo>
                <a:lnTo>
                  <a:pt x="260833" y="279767"/>
                </a:lnTo>
                <a:lnTo>
                  <a:pt x="238221" y="310500"/>
                </a:lnTo>
                <a:lnTo>
                  <a:pt x="192433" y="320333"/>
                </a:lnTo>
                <a:lnTo>
                  <a:pt x="411131" y="320333"/>
                </a:lnTo>
                <a:lnTo>
                  <a:pt x="411091" y="226887"/>
                </a:lnTo>
                <a:close/>
              </a:path>
              <a:path w="412750" h="412750" extrusionOk="0">
                <a:moveTo>
                  <a:pt x="217262" y="0"/>
                </a:moveTo>
                <a:lnTo>
                  <a:pt x="178030" y="1759"/>
                </a:lnTo>
                <a:lnTo>
                  <a:pt x="111076" y="15839"/>
                </a:lnTo>
                <a:lnTo>
                  <a:pt x="60739" y="43152"/>
                </a:lnTo>
                <a:lnTo>
                  <a:pt x="34895" y="78663"/>
                </a:lnTo>
                <a:lnTo>
                  <a:pt x="31663" y="99163"/>
                </a:lnTo>
                <a:lnTo>
                  <a:pt x="32462" y="108398"/>
                </a:lnTo>
                <a:lnTo>
                  <a:pt x="58199" y="142707"/>
                </a:lnTo>
                <a:lnTo>
                  <a:pt x="74020" y="146207"/>
                </a:lnTo>
                <a:lnTo>
                  <a:pt x="90260" y="144438"/>
                </a:lnTo>
                <a:lnTo>
                  <a:pt x="106912" y="139132"/>
                </a:lnTo>
                <a:lnTo>
                  <a:pt x="123993" y="130293"/>
                </a:lnTo>
                <a:lnTo>
                  <a:pt x="141520" y="117923"/>
                </a:lnTo>
                <a:lnTo>
                  <a:pt x="148192" y="112469"/>
                </a:lnTo>
                <a:lnTo>
                  <a:pt x="153080" y="108687"/>
                </a:lnTo>
                <a:lnTo>
                  <a:pt x="190180" y="94036"/>
                </a:lnTo>
                <a:lnTo>
                  <a:pt x="216571" y="92064"/>
                </a:lnTo>
                <a:lnTo>
                  <a:pt x="406191" y="92064"/>
                </a:lnTo>
                <a:lnTo>
                  <a:pt x="405095" y="87024"/>
                </a:lnTo>
                <a:lnTo>
                  <a:pt x="385796" y="52196"/>
                </a:lnTo>
                <a:lnTo>
                  <a:pt x="351200" y="25265"/>
                </a:lnTo>
                <a:lnTo>
                  <a:pt x="302993" y="8544"/>
                </a:lnTo>
                <a:lnTo>
                  <a:pt x="262441" y="2137"/>
                </a:lnTo>
                <a:lnTo>
                  <a:pt x="240427" y="534"/>
                </a:lnTo>
                <a:lnTo>
                  <a:pt x="217262" y="0"/>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3" name="Google Shape;43;p21"/>
          <p:cNvSpPr/>
          <p:nvPr/>
        </p:nvSpPr>
        <p:spPr>
          <a:xfrm>
            <a:off x="3747223" y="689498"/>
            <a:ext cx="296545" cy="401955"/>
          </a:xfrm>
          <a:custGeom>
            <a:avLst/>
            <a:gdLst/>
            <a:ahLst/>
            <a:cxnLst/>
            <a:rect l="l" t="t" r="r" b="b"/>
            <a:pathLst>
              <a:path w="296545" h="401955" extrusionOk="0">
                <a:moveTo>
                  <a:pt x="68165" y="2902"/>
                </a:moveTo>
                <a:lnTo>
                  <a:pt x="27774" y="13695"/>
                </a:lnTo>
                <a:lnTo>
                  <a:pt x="4471" y="45278"/>
                </a:lnTo>
                <a:lnTo>
                  <a:pt x="0" y="321753"/>
                </a:lnTo>
                <a:lnTo>
                  <a:pt x="1263" y="339202"/>
                </a:lnTo>
                <a:lnTo>
                  <a:pt x="20129" y="379980"/>
                </a:lnTo>
                <a:lnTo>
                  <a:pt x="58399" y="400091"/>
                </a:lnTo>
                <a:lnTo>
                  <a:pt x="74724" y="401441"/>
                </a:lnTo>
                <a:lnTo>
                  <a:pt x="90897" y="400116"/>
                </a:lnTo>
                <a:lnTo>
                  <a:pt x="129118" y="380319"/>
                </a:lnTo>
                <a:lnTo>
                  <a:pt x="148152" y="340681"/>
                </a:lnTo>
                <a:lnTo>
                  <a:pt x="149423" y="323889"/>
                </a:lnTo>
                <a:lnTo>
                  <a:pt x="149423" y="237165"/>
                </a:lnTo>
                <a:lnTo>
                  <a:pt x="150409" y="218562"/>
                </a:lnTo>
                <a:lnTo>
                  <a:pt x="165255" y="177531"/>
                </a:lnTo>
                <a:lnTo>
                  <a:pt x="203943" y="152587"/>
                </a:lnTo>
                <a:lnTo>
                  <a:pt x="241805" y="140785"/>
                </a:lnTo>
                <a:lnTo>
                  <a:pt x="257272" y="134152"/>
                </a:lnTo>
                <a:lnTo>
                  <a:pt x="269870" y="126635"/>
                </a:lnTo>
                <a:lnTo>
                  <a:pt x="279597" y="118237"/>
                </a:lnTo>
                <a:lnTo>
                  <a:pt x="286801" y="108551"/>
                </a:lnTo>
                <a:lnTo>
                  <a:pt x="287058" y="107984"/>
                </a:lnTo>
                <a:lnTo>
                  <a:pt x="137373" y="107984"/>
                </a:lnTo>
                <a:lnTo>
                  <a:pt x="137373" y="75402"/>
                </a:lnTo>
                <a:lnTo>
                  <a:pt x="127795" y="30836"/>
                </a:lnTo>
                <a:lnTo>
                  <a:pt x="84606" y="4004"/>
                </a:lnTo>
                <a:lnTo>
                  <a:pt x="68165" y="2902"/>
                </a:lnTo>
                <a:close/>
              </a:path>
              <a:path w="296545" h="401955" extrusionOk="0">
                <a:moveTo>
                  <a:pt x="237567" y="0"/>
                </a:moveTo>
                <a:lnTo>
                  <a:pt x="192826" y="14810"/>
                </a:lnTo>
                <a:lnTo>
                  <a:pt x="157176" y="59971"/>
                </a:lnTo>
                <a:lnTo>
                  <a:pt x="137373" y="107984"/>
                </a:lnTo>
                <a:lnTo>
                  <a:pt x="287058" y="107984"/>
                </a:lnTo>
                <a:lnTo>
                  <a:pt x="291953" y="97187"/>
                </a:lnTo>
                <a:lnTo>
                  <a:pt x="295049" y="84141"/>
                </a:lnTo>
                <a:lnTo>
                  <a:pt x="296083" y="69409"/>
                </a:lnTo>
                <a:lnTo>
                  <a:pt x="295116" y="53990"/>
                </a:lnTo>
                <a:lnTo>
                  <a:pt x="280602" y="18407"/>
                </a:lnTo>
                <a:lnTo>
                  <a:pt x="237567" y="0"/>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4" name="Google Shape;44;p21"/>
          <p:cNvSpPr/>
          <p:nvPr/>
        </p:nvSpPr>
        <p:spPr>
          <a:xfrm>
            <a:off x="4546846" y="527074"/>
            <a:ext cx="150495" cy="563880"/>
          </a:xfrm>
          <a:custGeom>
            <a:avLst/>
            <a:gdLst/>
            <a:ahLst/>
            <a:cxnLst/>
            <a:rect l="l" t="t" r="r" b="b"/>
            <a:pathLst>
              <a:path w="150495" h="563880" extrusionOk="0">
                <a:moveTo>
                  <a:pt x="75327" y="0"/>
                </a:moveTo>
                <a:lnTo>
                  <a:pt x="38320" y="11720"/>
                </a:lnTo>
                <a:lnTo>
                  <a:pt x="12893" y="43701"/>
                </a:lnTo>
                <a:lnTo>
                  <a:pt x="7903" y="70452"/>
                </a:lnTo>
                <a:lnTo>
                  <a:pt x="9151" y="84094"/>
                </a:lnTo>
                <a:lnTo>
                  <a:pt x="27844" y="119280"/>
                </a:lnTo>
                <a:lnTo>
                  <a:pt x="62068" y="138495"/>
                </a:lnTo>
                <a:lnTo>
                  <a:pt x="75327" y="139773"/>
                </a:lnTo>
                <a:lnTo>
                  <a:pt x="88822" y="138495"/>
                </a:lnTo>
                <a:lnTo>
                  <a:pt x="123238" y="119456"/>
                </a:lnTo>
                <a:lnTo>
                  <a:pt x="141932" y="84265"/>
                </a:lnTo>
                <a:lnTo>
                  <a:pt x="143178" y="70452"/>
                </a:lnTo>
                <a:lnTo>
                  <a:pt x="141932" y="56434"/>
                </a:lnTo>
                <a:lnTo>
                  <a:pt x="123238" y="20694"/>
                </a:lnTo>
                <a:lnTo>
                  <a:pt x="88801" y="1291"/>
                </a:lnTo>
                <a:lnTo>
                  <a:pt x="75327" y="0"/>
                </a:lnTo>
                <a:close/>
              </a:path>
              <a:path w="150495" h="563880" extrusionOk="0">
                <a:moveTo>
                  <a:pt x="75327" y="165971"/>
                </a:moveTo>
                <a:lnTo>
                  <a:pt x="31339" y="178126"/>
                </a:lnTo>
                <a:lnTo>
                  <a:pt x="5062" y="212863"/>
                </a:lnTo>
                <a:lnTo>
                  <a:pt x="0" y="245621"/>
                </a:lnTo>
                <a:lnTo>
                  <a:pt x="0" y="484182"/>
                </a:lnTo>
                <a:lnTo>
                  <a:pt x="11402" y="530738"/>
                </a:lnTo>
                <a:lnTo>
                  <a:pt x="44196" y="558477"/>
                </a:lnTo>
                <a:lnTo>
                  <a:pt x="75327" y="563857"/>
                </a:lnTo>
                <a:lnTo>
                  <a:pt x="91536" y="562532"/>
                </a:lnTo>
                <a:lnTo>
                  <a:pt x="129746" y="542760"/>
                </a:lnTo>
                <a:lnTo>
                  <a:pt x="148831" y="503113"/>
                </a:lnTo>
                <a:lnTo>
                  <a:pt x="150102" y="486330"/>
                </a:lnTo>
                <a:lnTo>
                  <a:pt x="150102" y="243510"/>
                </a:lnTo>
                <a:lnTo>
                  <a:pt x="138753" y="198499"/>
                </a:lnTo>
                <a:lnTo>
                  <a:pt x="106236" y="171255"/>
                </a:lnTo>
                <a:lnTo>
                  <a:pt x="75327" y="165971"/>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5" name="Google Shape;45;p21"/>
          <p:cNvSpPr/>
          <p:nvPr/>
        </p:nvSpPr>
        <p:spPr>
          <a:xfrm>
            <a:off x="5238642" y="689555"/>
            <a:ext cx="414655" cy="551180"/>
          </a:xfrm>
          <a:custGeom>
            <a:avLst/>
            <a:gdLst/>
            <a:ahLst/>
            <a:cxnLst/>
            <a:rect l="l" t="t" r="r" b="b"/>
            <a:pathLst>
              <a:path w="414654" h="551180" extrusionOk="0">
                <a:moveTo>
                  <a:pt x="72324" y="404544"/>
                </a:moveTo>
                <a:lnTo>
                  <a:pt x="64044" y="404544"/>
                </a:lnTo>
                <a:lnTo>
                  <a:pt x="52736" y="405479"/>
                </a:lnTo>
                <a:lnTo>
                  <a:pt x="19245" y="427640"/>
                </a:lnTo>
                <a:lnTo>
                  <a:pt x="11044" y="458687"/>
                </a:lnTo>
                <a:lnTo>
                  <a:pt x="14133" y="478664"/>
                </a:lnTo>
                <a:lnTo>
                  <a:pt x="38842" y="512201"/>
                </a:lnTo>
                <a:lnTo>
                  <a:pt x="87344" y="536659"/>
                </a:lnTo>
                <a:lnTo>
                  <a:pt x="154377" y="549140"/>
                </a:lnTo>
                <a:lnTo>
                  <a:pt x="194532" y="550701"/>
                </a:lnTo>
                <a:lnTo>
                  <a:pt x="246560" y="547802"/>
                </a:lnTo>
                <a:lnTo>
                  <a:pt x="291511" y="539107"/>
                </a:lnTo>
                <a:lnTo>
                  <a:pt x="329367" y="524621"/>
                </a:lnTo>
                <a:lnTo>
                  <a:pt x="383901" y="478125"/>
                </a:lnTo>
                <a:lnTo>
                  <a:pt x="396020" y="455119"/>
                </a:lnTo>
                <a:lnTo>
                  <a:pt x="197962" y="455119"/>
                </a:lnTo>
                <a:lnTo>
                  <a:pt x="188148" y="454742"/>
                </a:lnTo>
                <a:lnTo>
                  <a:pt x="141724" y="440546"/>
                </a:lnTo>
                <a:lnTo>
                  <a:pt x="110620" y="420833"/>
                </a:lnTo>
                <a:lnTo>
                  <a:pt x="102337" y="415869"/>
                </a:lnTo>
                <a:lnTo>
                  <a:pt x="94971" y="411964"/>
                </a:lnTo>
                <a:lnTo>
                  <a:pt x="88520" y="409118"/>
                </a:lnTo>
                <a:lnTo>
                  <a:pt x="80454" y="406027"/>
                </a:lnTo>
                <a:lnTo>
                  <a:pt x="72324" y="404544"/>
                </a:lnTo>
                <a:close/>
              </a:path>
              <a:path w="414654" h="551180" extrusionOk="0">
                <a:moveTo>
                  <a:pt x="414508" y="340462"/>
                </a:moveTo>
                <a:lnTo>
                  <a:pt x="271267" y="340462"/>
                </a:lnTo>
                <a:lnTo>
                  <a:pt x="271267" y="382581"/>
                </a:lnTo>
                <a:lnTo>
                  <a:pt x="270132" y="399511"/>
                </a:lnTo>
                <a:lnTo>
                  <a:pt x="253035" y="436912"/>
                </a:lnTo>
                <a:lnTo>
                  <a:pt x="215208" y="453991"/>
                </a:lnTo>
                <a:lnTo>
                  <a:pt x="197962" y="455119"/>
                </a:lnTo>
                <a:lnTo>
                  <a:pt x="396020" y="455119"/>
                </a:lnTo>
                <a:lnTo>
                  <a:pt x="400900" y="445853"/>
                </a:lnTo>
                <a:lnTo>
                  <a:pt x="411105" y="407524"/>
                </a:lnTo>
                <a:lnTo>
                  <a:pt x="414468" y="363659"/>
                </a:lnTo>
                <a:lnTo>
                  <a:pt x="414508" y="340462"/>
                </a:lnTo>
                <a:close/>
              </a:path>
              <a:path w="414654" h="551180" extrusionOk="0">
                <a:moveTo>
                  <a:pt x="159714" y="0"/>
                </a:moveTo>
                <a:lnTo>
                  <a:pt x="94367" y="13026"/>
                </a:lnTo>
                <a:lnTo>
                  <a:pt x="43575" y="52145"/>
                </a:lnTo>
                <a:lnTo>
                  <a:pt x="10893" y="113278"/>
                </a:lnTo>
                <a:lnTo>
                  <a:pt x="2723" y="150499"/>
                </a:lnTo>
                <a:lnTo>
                  <a:pt x="0" y="192157"/>
                </a:lnTo>
                <a:lnTo>
                  <a:pt x="2851" y="231843"/>
                </a:lnTo>
                <a:lnTo>
                  <a:pt x="25666" y="298744"/>
                </a:lnTo>
                <a:lnTo>
                  <a:pt x="70326" y="347953"/>
                </a:lnTo>
                <a:lnTo>
                  <a:pt x="131005" y="373082"/>
                </a:lnTo>
                <a:lnTo>
                  <a:pt x="166989" y="376223"/>
                </a:lnTo>
                <a:lnTo>
                  <a:pt x="183218" y="375662"/>
                </a:lnTo>
                <a:lnTo>
                  <a:pt x="226409" y="367352"/>
                </a:lnTo>
                <a:lnTo>
                  <a:pt x="261376" y="348910"/>
                </a:lnTo>
                <a:lnTo>
                  <a:pt x="271267" y="340462"/>
                </a:lnTo>
                <a:lnTo>
                  <a:pt x="414508" y="340462"/>
                </a:lnTo>
                <a:lnTo>
                  <a:pt x="414508" y="270362"/>
                </a:lnTo>
                <a:lnTo>
                  <a:pt x="207939" y="270362"/>
                </a:lnTo>
                <a:lnTo>
                  <a:pt x="193751" y="269113"/>
                </a:lnTo>
                <a:lnTo>
                  <a:pt x="155884" y="239144"/>
                </a:lnTo>
                <a:lnTo>
                  <a:pt x="147403" y="192157"/>
                </a:lnTo>
                <a:lnTo>
                  <a:pt x="147351" y="189657"/>
                </a:lnTo>
                <a:lnTo>
                  <a:pt x="148292" y="172245"/>
                </a:lnTo>
                <a:lnTo>
                  <a:pt x="162880" y="131669"/>
                </a:lnTo>
                <a:lnTo>
                  <a:pt x="207939" y="111477"/>
                </a:lnTo>
                <a:lnTo>
                  <a:pt x="414508" y="111477"/>
                </a:lnTo>
                <a:lnTo>
                  <a:pt x="414508" y="83168"/>
                </a:lnTo>
                <a:lnTo>
                  <a:pt x="413520" y="63517"/>
                </a:lnTo>
                <a:lnTo>
                  <a:pt x="412552" y="58025"/>
                </a:lnTo>
                <a:lnTo>
                  <a:pt x="283342" y="58025"/>
                </a:lnTo>
                <a:lnTo>
                  <a:pt x="272241" y="44261"/>
                </a:lnTo>
                <a:lnTo>
                  <a:pt x="231712" y="14299"/>
                </a:lnTo>
                <a:lnTo>
                  <a:pt x="179735" y="887"/>
                </a:lnTo>
                <a:lnTo>
                  <a:pt x="159714" y="0"/>
                </a:lnTo>
                <a:close/>
              </a:path>
              <a:path w="414654" h="551180" extrusionOk="0">
                <a:moveTo>
                  <a:pt x="414508" y="111477"/>
                </a:moveTo>
                <a:lnTo>
                  <a:pt x="207939" y="111477"/>
                </a:lnTo>
                <a:lnTo>
                  <a:pt x="221951" y="112759"/>
                </a:lnTo>
                <a:lnTo>
                  <a:pt x="234305" y="116605"/>
                </a:lnTo>
                <a:lnTo>
                  <a:pt x="266473" y="156675"/>
                </a:lnTo>
                <a:lnTo>
                  <a:pt x="270588" y="189657"/>
                </a:lnTo>
                <a:lnTo>
                  <a:pt x="269633" y="208881"/>
                </a:lnTo>
                <a:lnTo>
                  <a:pt x="255259" y="250522"/>
                </a:lnTo>
                <a:lnTo>
                  <a:pt x="207939" y="270362"/>
                </a:lnTo>
                <a:lnTo>
                  <a:pt x="414508" y="270362"/>
                </a:lnTo>
                <a:lnTo>
                  <a:pt x="414508" y="111477"/>
                </a:lnTo>
                <a:close/>
              </a:path>
              <a:path w="414654" h="551180" extrusionOk="0">
                <a:moveTo>
                  <a:pt x="348077" y="2085"/>
                </a:moveTo>
                <a:lnTo>
                  <a:pt x="306775" y="15693"/>
                </a:lnTo>
                <a:lnTo>
                  <a:pt x="283342" y="58025"/>
                </a:lnTo>
                <a:lnTo>
                  <a:pt x="412552" y="58025"/>
                </a:lnTo>
                <a:lnTo>
                  <a:pt x="398664" y="21523"/>
                </a:lnTo>
                <a:lnTo>
                  <a:pt x="364265" y="3303"/>
                </a:lnTo>
                <a:lnTo>
                  <a:pt x="348077" y="2085"/>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6" name="Google Shape;46;p21"/>
          <p:cNvSpPr/>
          <p:nvPr/>
        </p:nvSpPr>
        <p:spPr>
          <a:xfrm>
            <a:off x="1350061" y="1218690"/>
            <a:ext cx="208203" cy="238836"/>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7" name="Google Shape;47;p21"/>
          <p:cNvSpPr/>
          <p:nvPr/>
        </p:nvSpPr>
        <p:spPr>
          <a:xfrm>
            <a:off x="1622346" y="1287528"/>
            <a:ext cx="144259" cy="17471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8" name="Google Shape;48;p21"/>
          <p:cNvSpPr/>
          <p:nvPr/>
        </p:nvSpPr>
        <p:spPr>
          <a:xfrm>
            <a:off x="1833375" y="1287525"/>
            <a:ext cx="175433" cy="174729"/>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9" name="Google Shape;49;p21"/>
          <p:cNvSpPr/>
          <p:nvPr/>
        </p:nvSpPr>
        <p:spPr>
          <a:xfrm>
            <a:off x="2080605" y="1287529"/>
            <a:ext cx="147212" cy="170017"/>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0" name="Google Shape;50;p21"/>
          <p:cNvSpPr/>
          <p:nvPr/>
        </p:nvSpPr>
        <p:spPr>
          <a:xfrm>
            <a:off x="2287945" y="1287521"/>
            <a:ext cx="180107" cy="17287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1" name="Google Shape;51;p21"/>
          <p:cNvSpPr/>
          <p:nvPr/>
        </p:nvSpPr>
        <p:spPr>
          <a:xfrm>
            <a:off x="2538528" y="1202345"/>
            <a:ext cx="92710" cy="259079"/>
          </a:xfrm>
          <a:custGeom>
            <a:avLst/>
            <a:gdLst/>
            <a:ahLst/>
            <a:cxnLst/>
            <a:rect l="l" t="t" r="r" b="b"/>
            <a:pathLst>
              <a:path w="92710" h="259080" extrusionOk="0">
                <a:moveTo>
                  <a:pt x="77099" y="0"/>
                </a:moveTo>
                <a:lnTo>
                  <a:pt x="64986" y="0"/>
                </a:lnTo>
                <a:lnTo>
                  <a:pt x="60035" y="2299"/>
                </a:lnTo>
                <a:lnTo>
                  <a:pt x="51730" y="11522"/>
                </a:lnTo>
                <a:lnTo>
                  <a:pt x="49657" y="16900"/>
                </a:lnTo>
                <a:lnTo>
                  <a:pt x="49657" y="28912"/>
                </a:lnTo>
                <a:lnTo>
                  <a:pt x="51730" y="34089"/>
                </a:lnTo>
                <a:lnTo>
                  <a:pt x="60035" y="43186"/>
                </a:lnTo>
                <a:lnTo>
                  <a:pt x="64986" y="45460"/>
                </a:lnTo>
                <a:lnTo>
                  <a:pt x="76873" y="45460"/>
                </a:lnTo>
                <a:lnTo>
                  <a:pt x="82024" y="43073"/>
                </a:lnTo>
                <a:lnTo>
                  <a:pt x="90330" y="33536"/>
                </a:lnTo>
                <a:lnTo>
                  <a:pt x="92416" y="27957"/>
                </a:lnTo>
                <a:lnTo>
                  <a:pt x="92416" y="15819"/>
                </a:lnTo>
                <a:lnTo>
                  <a:pt x="90393" y="10818"/>
                </a:lnTo>
                <a:lnTo>
                  <a:pt x="82326" y="2186"/>
                </a:lnTo>
                <a:lnTo>
                  <a:pt x="77099" y="0"/>
                </a:lnTo>
                <a:close/>
              </a:path>
              <a:path w="92710" h="259080" extrusionOk="0">
                <a:moveTo>
                  <a:pt x="68818" y="104377"/>
                </a:moveTo>
                <a:lnTo>
                  <a:pt x="25557" y="104377"/>
                </a:lnTo>
                <a:lnTo>
                  <a:pt x="29766" y="105420"/>
                </a:lnTo>
                <a:lnTo>
                  <a:pt x="31903" y="107582"/>
                </a:lnTo>
                <a:lnTo>
                  <a:pt x="33913" y="109567"/>
                </a:lnTo>
                <a:lnTo>
                  <a:pt x="34956" y="113764"/>
                </a:lnTo>
                <a:lnTo>
                  <a:pt x="34956" y="123187"/>
                </a:lnTo>
                <a:lnTo>
                  <a:pt x="13306" y="215754"/>
                </a:lnTo>
                <a:lnTo>
                  <a:pt x="12226" y="220315"/>
                </a:lnTo>
                <a:lnTo>
                  <a:pt x="11559" y="223557"/>
                </a:lnTo>
                <a:lnTo>
                  <a:pt x="10655" y="229174"/>
                </a:lnTo>
                <a:lnTo>
                  <a:pt x="10454" y="231888"/>
                </a:lnTo>
                <a:lnTo>
                  <a:pt x="10454" y="241312"/>
                </a:lnTo>
                <a:lnTo>
                  <a:pt x="12690" y="247066"/>
                </a:lnTo>
                <a:lnTo>
                  <a:pt x="21649" y="256390"/>
                </a:lnTo>
                <a:lnTo>
                  <a:pt x="28384" y="258739"/>
                </a:lnTo>
                <a:lnTo>
                  <a:pt x="41753" y="258739"/>
                </a:lnTo>
                <a:lnTo>
                  <a:pt x="79791" y="239703"/>
                </a:lnTo>
                <a:lnTo>
                  <a:pt x="55801" y="239703"/>
                </a:lnTo>
                <a:lnTo>
                  <a:pt x="51202" y="238510"/>
                </a:lnTo>
                <a:lnTo>
                  <a:pt x="45498" y="233810"/>
                </a:lnTo>
                <a:lnTo>
                  <a:pt x="44053" y="229425"/>
                </a:lnTo>
                <a:lnTo>
                  <a:pt x="44089" y="220014"/>
                </a:lnTo>
                <a:lnTo>
                  <a:pt x="66129" y="128151"/>
                </a:lnTo>
                <a:lnTo>
                  <a:pt x="67022" y="124670"/>
                </a:lnTo>
                <a:lnTo>
                  <a:pt x="67687" y="121177"/>
                </a:lnTo>
                <a:lnTo>
                  <a:pt x="68580" y="114216"/>
                </a:lnTo>
                <a:lnTo>
                  <a:pt x="68818" y="111464"/>
                </a:lnTo>
                <a:lnTo>
                  <a:pt x="68818" y="104377"/>
                </a:lnTo>
                <a:close/>
              </a:path>
              <a:path w="92710" h="259080" extrusionOk="0">
                <a:moveTo>
                  <a:pt x="80466" y="236838"/>
                </a:moveTo>
                <a:lnTo>
                  <a:pt x="78355" y="237643"/>
                </a:lnTo>
                <a:lnTo>
                  <a:pt x="75302" y="238283"/>
                </a:lnTo>
                <a:lnTo>
                  <a:pt x="67348" y="239414"/>
                </a:lnTo>
                <a:lnTo>
                  <a:pt x="64307" y="239703"/>
                </a:lnTo>
                <a:lnTo>
                  <a:pt x="79791" y="239703"/>
                </a:lnTo>
                <a:lnTo>
                  <a:pt x="80466" y="236838"/>
                </a:lnTo>
                <a:close/>
              </a:path>
              <a:path w="92710" h="259080" extrusionOk="0">
                <a:moveTo>
                  <a:pt x="51768" y="85178"/>
                </a:moveTo>
                <a:lnTo>
                  <a:pt x="38537" y="85178"/>
                </a:lnTo>
                <a:lnTo>
                  <a:pt x="33033" y="86146"/>
                </a:lnTo>
                <a:lnTo>
                  <a:pt x="19111" y="89953"/>
                </a:lnTo>
                <a:lnTo>
                  <a:pt x="11270" y="92880"/>
                </a:lnTo>
                <a:lnTo>
                  <a:pt x="2525" y="96801"/>
                </a:lnTo>
                <a:lnTo>
                  <a:pt x="0" y="107582"/>
                </a:lnTo>
                <a:lnTo>
                  <a:pt x="2110" y="107004"/>
                </a:lnTo>
                <a:lnTo>
                  <a:pt x="5252" y="106338"/>
                </a:lnTo>
                <a:lnTo>
                  <a:pt x="13406" y="104767"/>
                </a:lnTo>
                <a:lnTo>
                  <a:pt x="16686" y="104377"/>
                </a:lnTo>
                <a:lnTo>
                  <a:pt x="68818" y="104377"/>
                </a:lnTo>
                <a:lnTo>
                  <a:pt x="68818" y="102028"/>
                </a:lnTo>
                <a:lnTo>
                  <a:pt x="66745" y="96135"/>
                </a:lnTo>
                <a:lnTo>
                  <a:pt x="58440" y="87377"/>
                </a:lnTo>
                <a:lnTo>
                  <a:pt x="51768" y="85178"/>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2" name="Google Shape;52;p21"/>
          <p:cNvSpPr/>
          <p:nvPr/>
        </p:nvSpPr>
        <p:spPr>
          <a:xfrm>
            <a:off x="2690326" y="1287521"/>
            <a:ext cx="180095" cy="172870"/>
          </a:xfrm>
          <a:prstGeom prst="rect">
            <a:avLst/>
          </a:prstGeom>
          <a:blipFill rotWithShape="1">
            <a:blip r:embed="rId7">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3" name="Google Shape;53;p21"/>
          <p:cNvSpPr/>
          <p:nvPr/>
        </p:nvSpPr>
        <p:spPr>
          <a:xfrm>
            <a:off x="2930479" y="1287514"/>
            <a:ext cx="179567" cy="244754"/>
          </a:xfrm>
          <a:prstGeom prst="rect">
            <a:avLst/>
          </a:prstGeom>
          <a:blipFill rotWithShape="1">
            <a:blip r:embed="rId8">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4" name="Google Shape;54;p21"/>
          <p:cNvSpPr/>
          <p:nvPr/>
        </p:nvSpPr>
        <p:spPr>
          <a:xfrm>
            <a:off x="3244983" y="1196975"/>
            <a:ext cx="231140" cy="335915"/>
          </a:xfrm>
          <a:custGeom>
            <a:avLst/>
            <a:gdLst/>
            <a:ahLst/>
            <a:cxnLst/>
            <a:rect l="l" t="t" r="r" b="b"/>
            <a:pathLst>
              <a:path w="231139" h="335915" extrusionOk="0">
                <a:moveTo>
                  <a:pt x="20468" y="297088"/>
                </a:moveTo>
                <a:lnTo>
                  <a:pt x="11497" y="297088"/>
                </a:lnTo>
                <a:lnTo>
                  <a:pt x="7287" y="298935"/>
                </a:lnTo>
                <a:lnTo>
                  <a:pt x="1457" y="306323"/>
                </a:lnTo>
                <a:lnTo>
                  <a:pt x="0" y="310595"/>
                </a:lnTo>
                <a:lnTo>
                  <a:pt x="0" y="321150"/>
                </a:lnTo>
                <a:lnTo>
                  <a:pt x="2324" y="325887"/>
                </a:lnTo>
                <a:lnTo>
                  <a:pt x="11622" y="333426"/>
                </a:lnTo>
                <a:lnTo>
                  <a:pt x="18885" y="335311"/>
                </a:lnTo>
                <a:lnTo>
                  <a:pt x="28736" y="335311"/>
                </a:lnTo>
                <a:lnTo>
                  <a:pt x="42100" y="333825"/>
                </a:lnTo>
                <a:lnTo>
                  <a:pt x="55264" y="329369"/>
                </a:lnTo>
                <a:lnTo>
                  <a:pt x="68234" y="321947"/>
                </a:lnTo>
                <a:lnTo>
                  <a:pt x="68783" y="321502"/>
                </a:lnTo>
                <a:lnTo>
                  <a:pt x="43600" y="321502"/>
                </a:lnTo>
                <a:lnTo>
                  <a:pt x="38449" y="313083"/>
                </a:lnTo>
                <a:lnTo>
                  <a:pt x="23534" y="297879"/>
                </a:lnTo>
                <a:lnTo>
                  <a:pt x="20468" y="297088"/>
                </a:lnTo>
                <a:close/>
              </a:path>
              <a:path w="231139" h="335915" extrusionOk="0">
                <a:moveTo>
                  <a:pt x="143970" y="111426"/>
                </a:moveTo>
                <a:lnTo>
                  <a:pt x="112633" y="111426"/>
                </a:lnTo>
                <a:lnTo>
                  <a:pt x="81622" y="256855"/>
                </a:lnTo>
                <a:lnTo>
                  <a:pt x="78117" y="271287"/>
                </a:lnTo>
                <a:lnTo>
                  <a:pt x="60913" y="311273"/>
                </a:lnTo>
                <a:lnTo>
                  <a:pt x="43600" y="321502"/>
                </a:lnTo>
                <a:lnTo>
                  <a:pt x="68783" y="321502"/>
                </a:lnTo>
                <a:lnTo>
                  <a:pt x="102040" y="284418"/>
                </a:lnTo>
                <a:lnTo>
                  <a:pt x="114316" y="250459"/>
                </a:lnTo>
                <a:lnTo>
                  <a:pt x="143970" y="111426"/>
                </a:lnTo>
                <a:close/>
              </a:path>
              <a:path w="231139" h="335915" extrusionOk="0">
                <a:moveTo>
                  <a:pt x="189543" y="96110"/>
                </a:moveTo>
                <a:lnTo>
                  <a:pt x="83306" y="96110"/>
                </a:lnTo>
                <a:lnTo>
                  <a:pt x="79763" y="111426"/>
                </a:lnTo>
                <a:lnTo>
                  <a:pt x="185975" y="111426"/>
                </a:lnTo>
                <a:lnTo>
                  <a:pt x="189543" y="96110"/>
                </a:lnTo>
                <a:close/>
              </a:path>
              <a:path w="231139" h="335915" extrusionOk="0">
                <a:moveTo>
                  <a:pt x="212186" y="0"/>
                </a:moveTo>
                <a:lnTo>
                  <a:pt x="202335" y="0"/>
                </a:lnTo>
                <a:lnTo>
                  <a:pt x="195857" y="381"/>
                </a:lnTo>
                <a:lnTo>
                  <a:pt x="156464" y="17922"/>
                </a:lnTo>
                <a:lnTo>
                  <a:pt x="130953" y="49569"/>
                </a:lnTo>
                <a:lnTo>
                  <a:pt x="115736" y="96110"/>
                </a:lnTo>
                <a:lnTo>
                  <a:pt x="147036" y="96110"/>
                </a:lnTo>
                <a:lnTo>
                  <a:pt x="150818" y="78305"/>
                </a:lnTo>
                <a:lnTo>
                  <a:pt x="154502" y="62317"/>
                </a:lnTo>
                <a:lnTo>
                  <a:pt x="171546" y="22602"/>
                </a:lnTo>
                <a:lnTo>
                  <a:pt x="187533" y="13796"/>
                </a:lnTo>
                <a:lnTo>
                  <a:pt x="230936" y="13796"/>
                </a:lnTo>
                <a:lnTo>
                  <a:pt x="228772" y="9386"/>
                </a:lnTo>
                <a:lnTo>
                  <a:pt x="219461" y="1884"/>
                </a:lnTo>
                <a:lnTo>
                  <a:pt x="212186" y="0"/>
                </a:lnTo>
                <a:close/>
              </a:path>
              <a:path w="231139" h="335915" extrusionOk="0">
                <a:moveTo>
                  <a:pt x="230936" y="13796"/>
                </a:moveTo>
                <a:lnTo>
                  <a:pt x="187533" y="13796"/>
                </a:lnTo>
                <a:lnTo>
                  <a:pt x="189556" y="16824"/>
                </a:lnTo>
                <a:lnTo>
                  <a:pt x="191227" y="19588"/>
                </a:lnTo>
                <a:lnTo>
                  <a:pt x="210565" y="38210"/>
                </a:lnTo>
                <a:lnTo>
                  <a:pt x="219913" y="38210"/>
                </a:lnTo>
                <a:lnTo>
                  <a:pt x="224210" y="36375"/>
                </a:lnTo>
                <a:lnTo>
                  <a:pt x="229714" y="28949"/>
                </a:lnTo>
                <a:lnTo>
                  <a:pt x="231109" y="24677"/>
                </a:lnTo>
                <a:lnTo>
                  <a:pt x="231109" y="14148"/>
                </a:lnTo>
                <a:lnTo>
                  <a:pt x="230936" y="13796"/>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5" name="Google Shape;55;p21"/>
          <p:cNvSpPr/>
          <p:nvPr/>
        </p:nvSpPr>
        <p:spPr>
          <a:xfrm>
            <a:off x="3478560" y="1287536"/>
            <a:ext cx="162591" cy="175056"/>
          </a:xfrm>
          <a:prstGeom prst="rect">
            <a:avLst/>
          </a:prstGeom>
          <a:blipFill rotWithShape="1">
            <a:blip r:embed="rId9">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6" name="Google Shape;56;p21"/>
          <p:cNvSpPr/>
          <p:nvPr/>
        </p:nvSpPr>
        <p:spPr>
          <a:xfrm>
            <a:off x="3714001" y="1287529"/>
            <a:ext cx="147210" cy="170017"/>
          </a:xfrm>
          <a:prstGeom prst="rect">
            <a:avLst/>
          </a:prstGeom>
          <a:blipFill rotWithShape="1">
            <a:blip r:embed="rId10">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7" name="Google Shape;57;p21"/>
          <p:cNvSpPr/>
          <p:nvPr/>
        </p:nvSpPr>
        <p:spPr>
          <a:xfrm>
            <a:off x="4035086" y="1218690"/>
            <a:ext cx="208203" cy="238836"/>
          </a:xfrm>
          <a:prstGeom prst="rect">
            <a:avLst/>
          </a:prstGeom>
          <a:blipFill rotWithShape="1">
            <a:blip r:embed="rId11">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8" name="Google Shape;58;p21"/>
          <p:cNvSpPr/>
          <p:nvPr/>
        </p:nvSpPr>
        <p:spPr>
          <a:xfrm>
            <a:off x="4308048" y="1202345"/>
            <a:ext cx="92710" cy="259079"/>
          </a:xfrm>
          <a:custGeom>
            <a:avLst/>
            <a:gdLst/>
            <a:ahLst/>
            <a:cxnLst/>
            <a:rect l="l" t="t" r="r" b="b"/>
            <a:pathLst>
              <a:path w="92710" h="259080" extrusionOk="0">
                <a:moveTo>
                  <a:pt x="77099" y="0"/>
                </a:moveTo>
                <a:lnTo>
                  <a:pt x="64973" y="0"/>
                </a:lnTo>
                <a:lnTo>
                  <a:pt x="60035" y="2299"/>
                </a:lnTo>
                <a:lnTo>
                  <a:pt x="51717" y="11522"/>
                </a:lnTo>
                <a:lnTo>
                  <a:pt x="49644" y="16900"/>
                </a:lnTo>
                <a:lnTo>
                  <a:pt x="49644" y="28912"/>
                </a:lnTo>
                <a:lnTo>
                  <a:pt x="51717" y="34089"/>
                </a:lnTo>
                <a:lnTo>
                  <a:pt x="60035" y="43186"/>
                </a:lnTo>
                <a:lnTo>
                  <a:pt x="64973" y="45460"/>
                </a:lnTo>
                <a:lnTo>
                  <a:pt x="76847" y="45460"/>
                </a:lnTo>
                <a:lnTo>
                  <a:pt x="82024" y="43073"/>
                </a:lnTo>
                <a:lnTo>
                  <a:pt x="86183" y="38310"/>
                </a:lnTo>
                <a:lnTo>
                  <a:pt x="90317" y="33536"/>
                </a:lnTo>
                <a:lnTo>
                  <a:pt x="92416" y="27957"/>
                </a:lnTo>
                <a:lnTo>
                  <a:pt x="92416" y="15819"/>
                </a:lnTo>
                <a:lnTo>
                  <a:pt x="90393" y="10818"/>
                </a:lnTo>
                <a:lnTo>
                  <a:pt x="82326" y="2186"/>
                </a:lnTo>
                <a:lnTo>
                  <a:pt x="77099" y="0"/>
                </a:lnTo>
                <a:close/>
              </a:path>
              <a:path w="92710" h="259080" extrusionOk="0">
                <a:moveTo>
                  <a:pt x="68818" y="104377"/>
                </a:moveTo>
                <a:lnTo>
                  <a:pt x="25544" y="104377"/>
                </a:lnTo>
                <a:lnTo>
                  <a:pt x="29766" y="105420"/>
                </a:lnTo>
                <a:lnTo>
                  <a:pt x="31903" y="107582"/>
                </a:lnTo>
                <a:lnTo>
                  <a:pt x="33913" y="109567"/>
                </a:lnTo>
                <a:lnTo>
                  <a:pt x="34956" y="113764"/>
                </a:lnTo>
                <a:lnTo>
                  <a:pt x="34956" y="123187"/>
                </a:lnTo>
                <a:lnTo>
                  <a:pt x="13306" y="215754"/>
                </a:lnTo>
                <a:lnTo>
                  <a:pt x="12238" y="220315"/>
                </a:lnTo>
                <a:lnTo>
                  <a:pt x="11559" y="223557"/>
                </a:lnTo>
                <a:lnTo>
                  <a:pt x="10655" y="229174"/>
                </a:lnTo>
                <a:lnTo>
                  <a:pt x="10454" y="231888"/>
                </a:lnTo>
                <a:lnTo>
                  <a:pt x="10454" y="241312"/>
                </a:lnTo>
                <a:lnTo>
                  <a:pt x="12690" y="247066"/>
                </a:lnTo>
                <a:lnTo>
                  <a:pt x="21649" y="256390"/>
                </a:lnTo>
                <a:lnTo>
                  <a:pt x="28384" y="258739"/>
                </a:lnTo>
                <a:lnTo>
                  <a:pt x="41753" y="258739"/>
                </a:lnTo>
                <a:lnTo>
                  <a:pt x="79782" y="239703"/>
                </a:lnTo>
                <a:lnTo>
                  <a:pt x="55801" y="239703"/>
                </a:lnTo>
                <a:lnTo>
                  <a:pt x="51177" y="238510"/>
                </a:lnTo>
                <a:lnTo>
                  <a:pt x="45485" y="233810"/>
                </a:lnTo>
                <a:lnTo>
                  <a:pt x="44053" y="229425"/>
                </a:lnTo>
                <a:lnTo>
                  <a:pt x="44089" y="220014"/>
                </a:lnTo>
                <a:lnTo>
                  <a:pt x="66129" y="128151"/>
                </a:lnTo>
                <a:lnTo>
                  <a:pt x="67022" y="124670"/>
                </a:lnTo>
                <a:lnTo>
                  <a:pt x="67687" y="121177"/>
                </a:lnTo>
                <a:lnTo>
                  <a:pt x="68592" y="114216"/>
                </a:lnTo>
                <a:lnTo>
                  <a:pt x="68818" y="111464"/>
                </a:lnTo>
                <a:lnTo>
                  <a:pt x="68818" y="104377"/>
                </a:lnTo>
                <a:close/>
              </a:path>
              <a:path w="92710" h="259080" extrusionOk="0">
                <a:moveTo>
                  <a:pt x="80454" y="236838"/>
                </a:moveTo>
                <a:lnTo>
                  <a:pt x="78355" y="237643"/>
                </a:lnTo>
                <a:lnTo>
                  <a:pt x="75289" y="238283"/>
                </a:lnTo>
                <a:lnTo>
                  <a:pt x="67348" y="239414"/>
                </a:lnTo>
                <a:lnTo>
                  <a:pt x="64307" y="239703"/>
                </a:lnTo>
                <a:lnTo>
                  <a:pt x="79782" y="239703"/>
                </a:lnTo>
                <a:lnTo>
                  <a:pt x="80454" y="236838"/>
                </a:lnTo>
                <a:close/>
              </a:path>
              <a:path w="92710" h="259080" extrusionOk="0">
                <a:moveTo>
                  <a:pt x="51768" y="85178"/>
                </a:moveTo>
                <a:lnTo>
                  <a:pt x="38537" y="85178"/>
                </a:lnTo>
                <a:lnTo>
                  <a:pt x="33033" y="86146"/>
                </a:lnTo>
                <a:lnTo>
                  <a:pt x="19111" y="89953"/>
                </a:lnTo>
                <a:lnTo>
                  <a:pt x="11270" y="92880"/>
                </a:lnTo>
                <a:lnTo>
                  <a:pt x="2525" y="96801"/>
                </a:lnTo>
                <a:lnTo>
                  <a:pt x="0" y="107582"/>
                </a:lnTo>
                <a:lnTo>
                  <a:pt x="2110" y="107004"/>
                </a:lnTo>
                <a:lnTo>
                  <a:pt x="5252" y="106338"/>
                </a:lnTo>
                <a:lnTo>
                  <a:pt x="13406" y="104767"/>
                </a:lnTo>
                <a:lnTo>
                  <a:pt x="16686" y="104377"/>
                </a:lnTo>
                <a:lnTo>
                  <a:pt x="68818" y="104377"/>
                </a:lnTo>
                <a:lnTo>
                  <a:pt x="68818" y="102028"/>
                </a:lnTo>
                <a:lnTo>
                  <a:pt x="66745" y="96135"/>
                </a:lnTo>
                <a:lnTo>
                  <a:pt x="58440" y="87377"/>
                </a:lnTo>
                <a:lnTo>
                  <a:pt x="51768" y="85178"/>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9" name="Google Shape;59;p21"/>
          <p:cNvSpPr/>
          <p:nvPr/>
        </p:nvSpPr>
        <p:spPr>
          <a:xfrm>
            <a:off x="4385789" y="1196975"/>
            <a:ext cx="231140" cy="335915"/>
          </a:xfrm>
          <a:custGeom>
            <a:avLst/>
            <a:gdLst/>
            <a:ahLst/>
            <a:cxnLst/>
            <a:rect l="l" t="t" r="r" b="b"/>
            <a:pathLst>
              <a:path w="231139" h="335915" extrusionOk="0">
                <a:moveTo>
                  <a:pt x="20455" y="297088"/>
                </a:moveTo>
                <a:lnTo>
                  <a:pt x="11484" y="297088"/>
                </a:lnTo>
                <a:lnTo>
                  <a:pt x="7275" y="298935"/>
                </a:lnTo>
                <a:lnTo>
                  <a:pt x="4372" y="302642"/>
                </a:lnTo>
                <a:lnTo>
                  <a:pt x="1419" y="306323"/>
                </a:lnTo>
                <a:lnTo>
                  <a:pt x="0" y="310595"/>
                </a:lnTo>
                <a:lnTo>
                  <a:pt x="0" y="321150"/>
                </a:lnTo>
                <a:lnTo>
                  <a:pt x="2311" y="325887"/>
                </a:lnTo>
                <a:lnTo>
                  <a:pt x="11610" y="333426"/>
                </a:lnTo>
                <a:lnTo>
                  <a:pt x="18872" y="335311"/>
                </a:lnTo>
                <a:lnTo>
                  <a:pt x="28723" y="335311"/>
                </a:lnTo>
                <a:lnTo>
                  <a:pt x="42095" y="333825"/>
                </a:lnTo>
                <a:lnTo>
                  <a:pt x="55262" y="329369"/>
                </a:lnTo>
                <a:lnTo>
                  <a:pt x="68234" y="321947"/>
                </a:lnTo>
                <a:lnTo>
                  <a:pt x="68783" y="321502"/>
                </a:lnTo>
                <a:lnTo>
                  <a:pt x="43575" y="321502"/>
                </a:lnTo>
                <a:lnTo>
                  <a:pt x="40409" y="316338"/>
                </a:lnTo>
                <a:lnTo>
                  <a:pt x="26147" y="299450"/>
                </a:lnTo>
                <a:lnTo>
                  <a:pt x="23534" y="297879"/>
                </a:lnTo>
                <a:lnTo>
                  <a:pt x="20455" y="297088"/>
                </a:lnTo>
                <a:close/>
              </a:path>
              <a:path w="231139" h="335915" extrusionOk="0">
                <a:moveTo>
                  <a:pt x="143970" y="111426"/>
                </a:moveTo>
                <a:lnTo>
                  <a:pt x="112633" y="111426"/>
                </a:lnTo>
                <a:lnTo>
                  <a:pt x="81622" y="256855"/>
                </a:lnTo>
                <a:lnTo>
                  <a:pt x="78107" y="271287"/>
                </a:lnTo>
                <a:lnTo>
                  <a:pt x="60905" y="311273"/>
                </a:lnTo>
                <a:lnTo>
                  <a:pt x="43575" y="321502"/>
                </a:lnTo>
                <a:lnTo>
                  <a:pt x="68783" y="321502"/>
                </a:lnTo>
                <a:lnTo>
                  <a:pt x="102028" y="284418"/>
                </a:lnTo>
                <a:lnTo>
                  <a:pt x="114291" y="250459"/>
                </a:lnTo>
                <a:lnTo>
                  <a:pt x="143970" y="111426"/>
                </a:lnTo>
                <a:close/>
              </a:path>
              <a:path w="231139" h="335915" extrusionOk="0">
                <a:moveTo>
                  <a:pt x="189518" y="96110"/>
                </a:moveTo>
                <a:lnTo>
                  <a:pt x="83306" y="96110"/>
                </a:lnTo>
                <a:lnTo>
                  <a:pt x="79763" y="111426"/>
                </a:lnTo>
                <a:lnTo>
                  <a:pt x="185962" y="111426"/>
                </a:lnTo>
                <a:lnTo>
                  <a:pt x="189518" y="96110"/>
                </a:lnTo>
                <a:close/>
              </a:path>
              <a:path w="231139" h="335915" extrusionOk="0">
                <a:moveTo>
                  <a:pt x="212186" y="0"/>
                </a:moveTo>
                <a:lnTo>
                  <a:pt x="202310" y="0"/>
                </a:lnTo>
                <a:lnTo>
                  <a:pt x="195844" y="381"/>
                </a:lnTo>
                <a:lnTo>
                  <a:pt x="156462" y="17922"/>
                </a:lnTo>
                <a:lnTo>
                  <a:pt x="130940" y="49569"/>
                </a:lnTo>
                <a:lnTo>
                  <a:pt x="115724" y="96110"/>
                </a:lnTo>
                <a:lnTo>
                  <a:pt x="147036" y="96110"/>
                </a:lnTo>
                <a:lnTo>
                  <a:pt x="150818" y="78305"/>
                </a:lnTo>
                <a:lnTo>
                  <a:pt x="154499" y="62317"/>
                </a:lnTo>
                <a:lnTo>
                  <a:pt x="171533" y="22602"/>
                </a:lnTo>
                <a:lnTo>
                  <a:pt x="187533" y="13796"/>
                </a:lnTo>
                <a:lnTo>
                  <a:pt x="230924" y="13796"/>
                </a:lnTo>
                <a:lnTo>
                  <a:pt x="228772" y="9386"/>
                </a:lnTo>
                <a:lnTo>
                  <a:pt x="219448" y="1884"/>
                </a:lnTo>
                <a:lnTo>
                  <a:pt x="212186" y="0"/>
                </a:lnTo>
                <a:close/>
              </a:path>
              <a:path w="231139" h="335915" extrusionOk="0">
                <a:moveTo>
                  <a:pt x="230924" y="13796"/>
                </a:moveTo>
                <a:lnTo>
                  <a:pt x="187533" y="13796"/>
                </a:lnTo>
                <a:lnTo>
                  <a:pt x="189543" y="16824"/>
                </a:lnTo>
                <a:lnTo>
                  <a:pt x="191227" y="19588"/>
                </a:lnTo>
                <a:lnTo>
                  <a:pt x="210540" y="38210"/>
                </a:lnTo>
                <a:lnTo>
                  <a:pt x="219876" y="38210"/>
                </a:lnTo>
                <a:lnTo>
                  <a:pt x="224198" y="36375"/>
                </a:lnTo>
                <a:lnTo>
                  <a:pt x="229714" y="28949"/>
                </a:lnTo>
                <a:lnTo>
                  <a:pt x="231096" y="24677"/>
                </a:lnTo>
                <a:lnTo>
                  <a:pt x="231096" y="14148"/>
                </a:lnTo>
                <a:lnTo>
                  <a:pt x="230924" y="13796"/>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60" name="Google Shape;60;p21"/>
          <p:cNvSpPr/>
          <p:nvPr/>
        </p:nvSpPr>
        <p:spPr>
          <a:xfrm>
            <a:off x="4619689" y="1287528"/>
            <a:ext cx="144246" cy="174717"/>
          </a:xfrm>
          <a:prstGeom prst="rect">
            <a:avLst/>
          </a:prstGeom>
          <a:blipFill rotWithShape="1">
            <a:blip r:embed="rId1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61" name="Google Shape;61;p21"/>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2" name="Google Shape;62;p21"/>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3" name="Google Shape;63;p21"/>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6"/>
          <p:cNvSpPr txBox="1">
            <a:spLocks noGrp="1"/>
          </p:cNvSpPr>
          <p:nvPr>
            <p:ph type="title"/>
          </p:nvPr>
        </p:nvSpPr>
        <p:spPr>
          <a:xfrm>
            <a:off x="443126" y="2173908"/>
            <a:ext cx="19217846" cy="93027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5900" b="1" i="0" u="none" strike="noStrike" cap="none">
                <a:solidFill>
                  <a:srgbClr val="1A75B3"/>
                </a:solidFill>
                <a:latin typeface="Montserrat"/>
                <a:ea typeface="Montserrat"/>
                <a:cs typeface="Montserrat"/>
                <a:sym typeface="Montserra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6"/>
          <p:cNvSpPr txBox="1">
            <a:spLocks noGrp="1"/>
          </p:cNvSpPr>
          <p:nvPr>
            <p:ph type="body" idx="1"/>
          </p:nvPr>
        </p:nvSpPr>
        <p:spPr>
          <a:xfrm>
            <a:off x="443121" y="4146629"/>
            <a:ext cx="12731114" cy="5591809"/>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3950" b="0" i="0" u="none" strike="noStrike" cap="none">
                <a:solidFill>
                  <a:srgbClr val="F1F3F4"/>
                </a:solidFill>
                <a:latin typeface="Montserrat Medium"/>
                <a:ea typeface="Montserrat Medium"/>
                <a:cs typeface="Montserrat Medium"/>
                <a:sym typeface="Montserrat Medium"/>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8" name="Google Shape;8;p16"/>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9" name="Google Shape;9;p16"/>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0" name="Google Shape;10;p16"/>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1800" b="0" i="0" u="none" strike="noStrike" cap="none">
                <a:solidFill>
                  <a:srgbClr val="888888"/>
                </a:solidFill>
                <a:latin typeface="Calibri"/>
                <a:ea typeface="Calibri"/>
                <a:cs typeface="Calibri"/>
                <a:sym typeface="Calibri"/>
              </a:defRPr>
            </a:lvl1pPr>
            <a:lvl2pPr marL="0" marR="0" lvl="1" indent="0" algn="r" rtl="0">
              <a:spcBef>
                <a:spcPts val="0"/>
              </a:spcBef>
              <a:buNone/>
              <a:defRPr sz="1800" b="0" i="0" u="none" strike="noStrike" cap="none">
                <a:solidFill>
                  <a:srgbClr val="888888"/>
                </a:solidFill>
                <a:latin typeface="Calibri"/>
                <a:ea typeface="Calibri"/>
                <a:cs typeface="Calibri"/>
                <a:sym typeface="Calibri"/>
              </a:defRPr>
            </a:lvl2pPr>
            <a:lvl3pPr marL="0" marR="0" lvl="2" indent="0" algn="r" rtl="0">
              <a:spcBef>
                <a:spcPts val="0"/>
              </a:spcBef>
              <a:buNone/>
              <a:defRPr sz="1800" b="0" i="0" u="none" strike="noStrike" cap="none">
                <a:solidFill>
                  <a:srgbClr val="888888"/>
                </a:solidFill>
                <a:latin typeface="Calibri"/>
                <a:ea typeface="Calibri"/>
                <a:cs typeface="Calibri"/>
                <a:sym typeface="Calibri"/>
              </a:defRPr>
            </a:lvl3pPr>
            <a:lvl4pPr marL="0" marR="0" lvl="3" indent="0" algn="r" rtl="0">
              <a:spcBef>
                <a:spcPts val="0"/>
              </a:spcBef>
              <a:buNone/>
              <a:defRPr sz="1800" b="0" i="0" u="none" strike="noStrike" cap="none">
                <a:solidFill>
                  <a:srgbClr val="888888"/>
                </a:solidFill>
                <a:latin typeface="Calibri"/>
                <a:ea typeface="Calibri"/>
                <a:cs typeface="Calibri"/>
                <a:sym typeface="Calibri"/>
              </a:defRPr>
            </a:lvl4pPr>
            <a:lvl5pPr marL="0" marR="0" lvl="4" indent="0" algn="r" rtl="0">
              <a:spcBef>
                <a:spcPts val="0"/>
              </a:spcBef>
              <a:buNone/>
              <a:defRPr sz="1800" b="0" i="0" u="none" strike="noStrike" cap="none">
                <a:solidFill>
                  <a:srgbClr val="888888"/>
                </a:solidFill>
                <a:latin typeface="Calibri"/>
                <a:ea typeface="Calibri"/>
                <a:cs typeface="Calibri"/>
                <a:sym typeface="Calibri"/>
              </a:defRPr>
            </a:lvl5pPr>
            <a:lvl6pPr marL="0" marR="0" lvl="5" indent="0" algn="r" rtl="0">
              <a:spcBef>
                <a:spcPts val="0"/>
              </a:spcBef>
              <a:buNone/>
              <a:defRPr sz="1800" b="0" i="0" u="none" strike="noStrike" cap="none">
                <a:solidFill>
                  <a:srgbClr val="888888"/>
                </a:solidFill>
                <a:latin typeface="Calibri"/>
                <a:ea typeface="Calibri"/>
                <a:cs typeface="Calibri"/>
                <a:sym typeface="Calibri"/>
              </a:defRPr>
            </a:lvl6pPr>
            <a:lvl7pPr marL="0" marR="0" lvl="6" indent="0" algn="r" rtl="0">
              <a:spcBef>
                <a:spcPts val="0"/>
              </a:spcBef>
              <a:buNone/>
              <a:defRPr sz="1800" b="0" i="0" u="none" strike="noStrike" cap="none">
                <a:solidFill>
                  <a:srgbClr val="888888"/>
                </a:solidFill>
                <a:latin typeface="Calibri"/>
                <a:ea typeface="Calibri"/>
                <a:cs typeface="Calibri"/>
                <a:sym typeface="Calibri"/>
              </a:defRPr>
            </a:lvl7pPr>
            <a:lvl8pPr marL="0" marR="0" lvl="7" indent="0" algn="r" rtl="0">
              <a:spcBef>
                <a:spcPts val="0"/>
              </a:spcBef>
              <a:buNone/>
              <a:defRPr sz="1800" b="0" i="0" u="none" strike="noStrike" cap="none">
                <a:solidFill>
                  <a:srgbClr val="888888"/>
                </a:solidFill>
                <a:latin typeface="Calibri"/>
                <a:ea typeface="Calibri"/>
                <a:cs typeface="Calibri"/>
                <a:sym typeface="Calibri"/>
              </a:defRPr>
            </a:lvl8pPr>
            <a:lvl9pPr marL="0" marR="0" lvl="8" indent="0" algn="r" rtl="0">
              <a:spcBef>
                <a:spcPts val="0"/>
              </a:spcBef>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calculushowto.com/calculus-definitions/summation-notation-sigma-function/" TargetMode="Externa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126"/>
        <p:cNvGrpSpPr/>
        <p:nvPr/>
      </p:nvGrpSpPr>
      <p:grpSpPr>
        <a:xfrm>
          <a:off x="0" y="0"/>
          <a:ext cx="0" cy="0"/>
          <a:chOff x="0" y="0"/>
          <a:chExt cx="0" cy="0"/>
        </a:xfrm>
      </p:grpSpPr>
      <p:pic>
        <p:nvPicPr>
          <p:cNvPr id="127" name="Google Shape;127;p1"/>
          <p:cNvPicPr preferRelativeResize="0"/>
          <p:nvPr/>
        </p:nvPicPr>
        <p:blipFill rotWithShape="1">
          <a:blip r:embed="rId3">
            <a:alphaModFix/>
          </a:blip>
          <a:srcRect/>
          <a:stretch/>
        </p:blipFill>
        <p:spPr>
          <a:xfrm>
            <a:off x="3185026" y="15875"/>
            <a:ext cx="16922780" cy="11281853"/>
          </a:xfrm>
          <a:prstGeom prst="rect">
            <a:avLst/>
          </a:prstGeom>
          <a:noFill/>
          <a:ln>
            <a:noFill/>
          </a:ln>
        </p:spPr>
      </p:pic>
      <p:pic>
        <p:nvPicPr>
          <p:cNvPr id="128" name="Google Shape;128;p1" descr="A close up of a logo&#10;&#10;Description automatically generated"/>
          <p:cNvPicPr preferRelativeResize="0"/>
          <p:nvPr/>
        </p:nvPicPr>
        <p:blipFill rotWithShape="1">
          <a:blip r:embed="rId4">
            <a:alphaModFix/>
          </a:blip>
          <a:srcRect/>
          <a:stretch/>
        </p:blipFill>
        <p:spPr>
          <a:xfrm>
            <a:off x="98342" y="-52895"/>
            <a:ext cx="20131171" cy="11323783"/>
          </a:xfrm>
          <a:prstGeom prst="rect">
            <a:avLst/>
          </a:prstGeom>
          <a:noFill/>
          <a:ln>
            <a:noFill/>
          </a:ln>
        </p:spPr>
      </p:pic>
      <p:sp>
        <p:nvSpPr>
          <p:cNvPr id="129" name="Google Shape;129;p1"/>
          <p:cNvSpPr/>
          <p:nvPr/>
        </p:nvSpPr>
        <p:spPr>
          <a:xfrm>
            <a:off x="19997636" y="11202117"/>
            <a:ext cx="106463" cy="106438"/>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30" name="Google Shape;130;p1"/>
          <p:cNvSpPr txBox="1">
            <a:spLocks noGrp="1"/>
          </p:cNvSpPr>
          <p:nvPr>
            <p:ph type="title"/>
          </p:nvPr>
        </p:nvSpPr>
        <p:spPr>
          <a:xfrm>
            <a:off x="98342" y="4569659"/>
            <a:ext cx="10069422" cy="6290810"/>
          </a:xfrm>
          <a:prstGeom prst="rect">
            <a:avLst/>
          </a:prstGeom>
          <a:noFill/>
          <a:ln>
            <a:noFill/>
          </a:ln>
        </p:spPr>
        <p:txBody>
          <a:bodyPr spcFirstLastPara="1" wrap="square" lIns="0" tIns="12050" rIns="0" bIns="0" anchor="t" anchorCtr="0">
            <a:spAutoFit/>
          </a:bodyPr>
          <a:lstStyle/>
          <a:p>
            <a:pPr marL="12700" marR="5080" lvl="0" indent="0" algn="l" rtl="0">
              <a:lnSpc>
                <a:spcPct val="100299"/>
              </a:lnSpc>
              <a:spcBef>
                <a:spcPts val="0"/>
              </a:spcBef>
              <a:spcAft>
                <a:spcPts val="0"/>
              </a:spcAft>
              <a:buNone/>
            </a:pPr>
            <a:r>
              <a:rPr lang="en-IN" sz="6600" b="0" dirty="0">
                <a:solidFill>
                  <a:schemeClr val="bg1">
                    <a:lumMod val="95000"/>
                  </a:schemeClr>
                </a:solidFill>
                <a:latin typeface="Montserrat ExtraBold"/>
                <a:ea typeface="Montserrat ExtraBold"/>
                <a:cs typeface="Montserrat ExtraBold"/>
                <a:sym typeface="Montserrat ExtraBold"/>
              </a:rPr>
              <a:t>Time Series Forecasting – Industry Case Study </a:t>
            </a:r>
            <a:br>
              <a:rPr lang="en-IN" sz="6600" b="0" dirty="0">
                <a:solidFill>
                  <a:schemeClr val="bg1">
                    <a:lumMod val="95000"/>
                  </a:schemeClr>
                </a:solidFill>
                <a:latin typeface="Montserrat ExtraBold"/>
                <a:ea typeface="Montserrat ExtraBold"/>
                <a:cs typeface="Montserrat ExtraBold"/>
                <a:sym typeface="Montserrat ExtraBold"/>
              </a:rPr>
            </a:br>
            <a:r>
              <a:rPr lang="en-IN" sz="6600" b="0" dirty="0">
                <a:solidFill>
                  <a:schemeClr val="bg1">
                    <a:lumMod val="95000"/>
                  </a:schemeClr>
                </a:solidFill>
                <a:latin typeface="Montserrat ExtraBold"/>
                <a:ea typeface="Montserrat ExtraBold"/>
                <a:cs typeface="Montserrat ExtraBold"/>
                <a:sym typeface="Montserrat ExtraBold"/>
              </a:rPr>
              <a:t>(Episode 2)</a:t>
            </a:r>
            <a:br>
              <a:rPr lang="en-IN" sz="6600" b="0" dirty="0">
                <a:solidFill>
                  <a:schemeClr val="bg1">
                    <a:lumMod val="95000"/>
                  </a:schemeClr>
                </a:solidFill>
                <a:latin typeface="Montserrat ExtraBold"/>
                <a:ea typeface="Montserrat ExtraBold"/>
                <a:cs typeface="Montserrat ExtraBold"/>
                <a:sym typeface="Montserrat ExtraBold"/>
              </a:rPr>
            </a:br>
            <a:br>
              <a:rPr lang="en-IN" sz="4800" b="0" dirty="0">
                <a:solidFill>
                  <a:schemeClr val="bg1">
                    <a:lumMod val="95000"/>
                  </a:schemeClr>
                </a:solidFill>
                <a:latin typeface="Montserrat ExtraBold"/>
                <a:ea typeface="Montserrat ExtraBold"/>
                <a:cs typeface="Montserrat ExtraBold"/>
                <a:sym typeface="Montserrat ExtraBold"/>
              </a:rPr>
            </a:br>
            <a:r>
              <a:rPr lang="en-IN" sz="4800" b="0" dirty="0">
                <a:solidFill>
                  <a:schemeClr val="bg1">
                    <a:lumMod val="95000"/>
                  </a:schemeClr>
                </a:solidFill>
                <a:latin typeface="Montserrat ExtraBold"/>
                <a:ea typeface="Montserrat ExtraBold"/>
                <a:cs typeface="Montserrat ExtraBold"/>
                <a:sym typeface="Montserrat ExtraBold"/>
              </a:rPr>
              <a:t>13</a:t>
            </a:r>
            <a:r>
              <a:rPr lang="en-IN" sz="4800" b="0" baseline="30000" dirty="0">
                <a:solidFill>
                  <a:schemeClr val="bg1">
                    <a:lumMod val="95000"/>
                  </a:schemeClr>
                </a:solidFill>
                <a:latin typeface="Montserrat ExtraBold"/>
                <a:ea typeface="Montserrat ExtraBold"/>
                <a:cs typeface="Montserrat ExtraBold"/>
                <a:sym typeface="Montserrat ExtraBold"/>
              </a:rPr>
              <a:t>th</a:t>
            </a:r>
            <a:r>
              <a:rPr lang="en-IN" sz="4800" b="0" dirty="0">
                <a:solidFill>
                  <a:schemeClr val="bg1">
                    <a:lumMod val="95000"/>
                  </a:schemeClr>
                </a:solidFill>
                <a:latin typeface="Montserrat ExtraBold"/>
                <a:ea typeface="Montserrat ExtraBold"/>
                <a:cs typeface="Montserrat ExtraBold"/>
                <a:sym typeface="Montserrat ExtraBold"/>
              </a:rPr>
              <a:t> Nov, 2021</a:t>
            </a:r>
            <a:br>
              <a:rPr lang="en-IN" sz="4800" b="0" dirty="0">
                <a:solidFill>
                  <a:schemeClr val="bg1">
                    <a:lumMod val="95000"/>
                  </a:schemeClr>
                </a:solidFill>
                <a:latin typeface="Montserrat ExtraBold"/>
                <a:ea typeface="Montserrat ExtraBold"/>
                <a:cs typeface="Montserrat ExtraBold"/>
                <a:sym typeface="Montserrat ExtraBold"/>
              </a:rPr>
            </a:br>
            <a:r>
              <a:rPr lang="en-IN" sz="4800" b="0" dirty="0">
                <a:solidFill>
                  <a:schemeClr val="bg1">
                    <a:lumMod val="95000"/>
                  </a:schemeClr>
                </a:solidFill>
                <a:latin typeface="Montserrat ExtraBold"/>
                <a:ea typeface="Montserrat ExtraBold"/>
                <a:cs typeface="Montserrat ExtraBold"/>
                <a:sym typeface="Montserrat ExtraBold"/>
              </a:rPr>
              <a:t>Anjana Agrawal</a:t>
            </a:r>
            <a:endParaRPr sz="4800" b="0" dirty="0">
              <a:solidFill>
                <a:schemeClr val="bg1">
                  <a:lumMod val="95000"/>
                </a:schemeClr>
              </a:solidFill>
              <a:latin typeface="Montserrat ExtraBold"/>
              <a:ea typeface="Montserrat ExtraBold"/>
              <a:cs typeface="Montserrat ExtraBold"/>
              <a:sym typeface="Montserrat ExtraBold"/>
            </a:endParaRPr>
          </a:p>
        </p:txBody>
      </p:sp>
      <p:pic>
        <p:nvPicPr>
          <p:cNvPr id="34" name="Picture 3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7765" y="233322"/>
            <a:ext cx="3386569" cy="105418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764610" y="1916081"/>
            <a:ext cx="15970360" cy="3821559"/>
          </a:xfrm>
        </p:spPr>
        <p:txBody>
          <a:bodyPr/>
          <a:lstStyle/>
          <a:p>
            <a:r>
              <a:rPr lang="it-IT" dirty="0">
                <a:solidFill>
                  <a:schemeClr val="tx1"/>
                </a:solidFill>
                <a:latin typeface="+mn-lt"/>
              </a:rPr>
              <a:t>SARIMA(p, q, d)(P, Q, D)</a:t>
            </a:r>
            <a:r>
              <a:rPr lang="it-IT" baseline="-25000" dirty="0">
                <a:solidFill>
                  <a:schemeClr val="tx1"/>
                </a:solidFill>
                <a:latin typeface="+mn-lt"/>
              </a:rPr>
              <a:t>m</a:t>
            </a:r>
          </a:p>
          <a:p>
            <a:endParaRPr lang="it-IT" baseline="-25000" dirty="0">
              <a:solidFill>
                <a:schemeClr val="tx1"/>
              </a:solidFill>
              <a:latin typeface="+mn-lt"/>
            </a:endParaRPr>
          </a:p>
          <a:p>
            <a:endParaRPr lang="en-IN" dirty="0">
              <a:solidFill>
                <a:schemeClr val="tx1"/>
              </a:solidFill>
              <a:latin typeface="+mn-lt"/>
            </a:endParaRPr>
          </a:p>
          <a:p>
            <a:r>
              <a:rPr lang="en-IN" b="1" dirty="0">
                <a:solidFill>
                  <a:schemeClr val="tx1"/>
                </a:solidFill>
                <a:latin typeface="+mn-lt"/>
              </a:rPr>
              <a:t>SARIMA(P, Q, D)</a:t>
            </a:r>
            <a:r>
              <a:rPr lang="en-IN" b="1" baseline="-25000" dirty="0">
                <a:solidFill>
                  <a:schemeClr val="tx1"/>
                </a:solidFill>
                <a:latin typeface="+mn-lt"/>
              </a:rPr>
              <a:t>m</a:t>
            </a:r>
            <a:r>
              <a:rPr lang="en-IN" b="1" dirty="0">
                <a:solidFill>
                  <a:schemeClr val="tx1"/>
                </a:solidFill>
                <a:latin typeface="+mn-lt"/>
              </a:rPr>
              <a:t>:</a:t>
            </a:r>
            <a:r>
              <a:rPr lang="en-IN" dirty="0">
                <a:solidFill>
                  <a:schemeClr val="tx1"/>
                </a:solidFill>
                <a:latin typeface="+mn-lt"/>
              </a:rPr>
              <a:t> m is the seasonal factor. It’s the number of time steps for a single seasonal period.</a:t>
            </a:r>
            <a:endParaRPr lang="it-IT" dirty="0">
              <a:solidFill>
                <a:schemeClr val="tx1"/>
              </a:solidFill>
              <a:latin typeface="+mn-lt"/>
            </a:endParaRPr>
          </a:p>
          <a:p>
            <a:pPr marL="685800" indent="-457200" algn="just">
              <a:buFont typeface="Wingdings" panose="05000000000000000000" pitchFamily="2" charset="2"/>
              <a:buChar char="v"/>
              <a:defRPr/>
            </a:pPr>
            <a:endParaRPr lang="en-IN" altLang="en-US" sz="3200" dirty="0">
              <a:solidFill>
                <a:schemeClr val="tx1"/>
              </a:solidFill>
              <a:latin typeface="+mn-lt"/>
              <a:cs typeface="Arial" panose="020B0604020202020204" pitchFamily="34" charset="0"/>
            </a:endParaRPr>
          </a:p>
          <a:p>
            <a:pPr algn="just">
              <a:buFont typeface="Wingdings" panose="05000000000000000000" pitchFamily="2" charset="2"/>
              <a:buChar char="§"/>
              <a:defRPr/>
            </a:pPr>
            <a:endParaRPr lang="en-IN" altLang="en-US" sz="32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8674417" y="69028"/>
            <a:ext cx="2847023"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SARIMA</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3289174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764610" y="1916081"/>
            <a:ext cx="15970360" cy="9602629"/>
          </a:xfrm>
        </p:spPr>
        <p:txBody>
          <a:bodyPr/>
          <a:lstStyle/>
          <a:p>
            <a:pPr marL="800100" indent="-571500">
              <a:buFont typeface="Wingdings" panose="05000000000000000000" pitchFamily="2" charset="2"/>
              <a:buChar char="v"/>
            </a:pPr>
            <a:r>
              <a:rPr lang="en-US" altLang="en-US" sz="3600" dirty="0">
                <a:solidFill>
                  <a:schemeClr val="tx1"/>
                </a:solidFill>
                <a:latin typeface="+mn-lt"/>
                <a:cs typeface="Times New Roman" panose="02020603050405020304" pitchFamily="18" charset="0"/>
              </a:rPr>
              <a:t>Mean absolute deviation (MAD)</a:t>
            </a:r>
          </a:p>
          <a:p>
            <a:pPr marL="800100" indent="-571500">
              <a:buFont typeface="Wingdings" panose="05000000000000000000" pitchFamily="2" charset="2"/>
              <a:buChar char="v"/>
            </a:pPr>
            <a:r>
              <a:rPr lang="en-US" altLang="en-US" sz="3600" dirty="0">
                <a:solidFill>
                  <a:schemeClr val="tx1"/>
                </a:solidFill>
                <a:latin typeface="+mn-lt"/>
                <a:cs typeface="Times New Roman" panose="02020603050405020304" pitchFamily="18" charset="0"/>
              </a:rPr>
              <a:t>Mean squared deviation (MSD)</a:t>
            </a:r>
          </a:p>
          <a:p>
            <a:pPr marL="800100" indent="-571500">
              <a:buFont typeface="Wingdings" panose="05000000000000000000" pitchFamily="2" charset="2"/>
              <a:buChar char="v"/>
            </a:pPr>
            <a:r>
              <a:rPr lang="en-US" altLang="en-US" sz="3600" dirty="0">
                <a:solidFill>
                  <a:schemeClr val="tx1"/>
                </a:solidFill>
                <a:latin typeface="+mn-lt"/>
                <a:cs typeface="Times New Roman" panose="02020603050405020304" pitchFamily="18" charset="0"/>
              </a:rPr>
              <a:t>Mean percent deviation (MPD)</a:t>
            </a:r>
          </a:p>
          <a:p>
            <a:endParaRPr lang="en-US" altLang="en-US" sz="3600" dirty="0">
              <a:solidFill>
                <a:schemeClr val="tx1"/>
              </a:solidFill>
              <a:latin typeface="+mn-lt"/>
              <a:cs typeface="Times New Roman" panose="02020603050405020304" pitchFamily="18" charset="0"/>
            </a:endParaRPr>
          </a:p>
          <a:p>
            <a:r>
              <a:rPr lang="en-US" altLang="en-US" sz="3200" i="1" dirty="0">
                <a:solidFill>
                  <a:schemeClr val="tx1"/>
                </a:solidFill>
                <a:latin typeface="+mn-lt"/>
                <a:cs typeface="Times New Roman" panose="02020603050405020304" pitchFamily="18" charset="0"/>
              </a:rPr>
              <a:t>Example:</a:t>
            </a:r>
          </a:p>
          <a:p>
            <a:r>
              <a:rPr lang="en-US" altLang="en-US" sz="3200" dirty="0">
                <a:solidFill>
                  <a:schemeClr val="tx1"/>
                </a:solidFill>
                <a:latin typeface="+mn-lt"/>
                <a:cs typeface="Times New Roman" panose="02020603050405020304" pitchFamily="18" charset="0"/>
              </a:rPr>
              <a:t>Consider 4 numbers: 30, 32, 31, 30.</a:t>
            </a:r>
          </a:p>
          <a:p>
            <a:r>
              <a:rPr lang="en-US" altLang="en-US" sz="3200" dirty="0">
                <a:solidFill>
                  <a:schemeClr val="tx1"/>
                </a:solidFill>
                <a:latin typeface="+mn-lt"/>
                <a:cs typeface="Times New Roman" panose="02020603050405020304" pitchFamily="18" charset="0"/>
              </a:rPr>
              <a:t>The simplest forecast using mean of the numbers would be 30.75</a:t>
            </a:r>
          </a:p>
          <a:p>
            <a:endParaRPr lang="en-US" altLang="en-US" sz="3200" dirty="0">
              <a:solidFill>
                <a:schemeClr val="tx1"/>
              </a:solidFill>
              <a:latin typeface="+mn-lt"/>
              <a:cs typeface="Times New Roman" panose="02020603050405020304" pitchFamily="18" charset="0"/>
            </a:endParaRPr>
          </a:p>
          <a:p>
            <a:r>
              <a:rPr lang="en-US" altLang="en-US" sz="3200" dirty="0">
                <a:solidFill>
                  <a:schemeClr val="tx1"/>
                </a:solidFill>
                <a:latin typeface="+mn-lt"/>
                <a:cs typeface="Times New Roman" panose="02020603050405020304" pitchFamily="18" charset="0"/>
              </a:rPr>
              <a:t>MAD = (| 30 – 30.75 | + | 32 – 30.75 | + | 31 – 30.75 | + | 30 – 30.75 |) / 4 = (0.75 + 1.25 + 0.25 + 0.75)/4 = ¾ = 0.75</a:t>
            </a:r>
          </a:p>
          <a:p>
            <a:endParaRPr lang="en-US" altLang="en-US" sz="3200" dirty="0">
              <a:solidFill>
                <a:schemeClr val="tx1"/>
              </a:solidFill>
              <a:latin typeface="+mn-lt"/>
              <a:cs typeface="Times New Roman" panose="02020603050405020304" pitchFamily="18" charset="0"/>
            </a:endParaRPr>
          </a:p>
          <a:p>
            <a:r>
              <a:rPr lang="en-US" altLang="en-US" sz="3200" dirty="0">
                <a:solidFill>
                  <a:schemeClr val="tx1"/>
                </a:solidFill>
                <a:latin typeface="+mn-lt"/>
                <a:cs typeface="Times New Roman" panose="02020603050405020304" pitchFamily="18" charset="0"/>
              </a:rPr>
              <a:t>MSD = ((30 – 30.75)</a:t>
            </a:r>
            <a:r>
              <a:rPr lang="en-US" altLang="en-US" sz="3200" baseline="30000" dirty="0">
                <a:solidFill>
                  <a:schemeClr val="tx1"/>
                </a:solidFill>
                <a:latin typeface="+mn-lt"/>
                <a:cs typeface="Times New Roman" panose="02020603050405020304" pitchFamily="18" charset="0"/>
              </a:rPr>
              <a:t>2</a:t>
            </a:r>
            <a:r>
              <a:rPr lang="en-US" altLang="en-US" sz="3200" dirty="0">
                <a:solidFill>
                  <a:schemeClr val="tx1"/>
                </a:solidFill>
                <a:latin typeface="+mn-lt"/>
                <a:cs typeface="Times New Roman" panose="02020603050405020304" pitchFamily="18" charset="0"/>
              </a:rPr>
              <a:t> + (32 – 30.75)</a:t>
            </a:r>
            <a:r>
              <a:rPr lang="en-US" altLang="en-US" sz="3200" baseline="30000" dirty="0">
                <a:solidFill>
                  <a:schemeClr val="tx1"/>
                </a:solidFill>
                <a:latin typeface="+mn-lt"/>
                <a:cs typeface="Times New Roman" panose="02020603050405020304" pitchFamily="18" charset="0"/>
              </a:rPr>
              <a:t>2</a:t>
            </a:r>
            <a:r>
              <a:rPr lang="en-US" altLang="en-US" sz="3200" dirty="0">
                <a:solidFill>
                  <a:schemeClr val="tx1"/>
                </a:solidFill>
                <a:latin typeface="+mn-lt"/>
                <a:cs typeface="Times New Roman" panose="02020603050405020304" pitchFamily="18" charset="0"/>
              </a:rPr>
              <a:t> + (31 – 30.75)</a:t>
            </a:r>
            <a:r>
              <a:rPr lang="en-US" altLang="en-US" sz="3200" baseline="30000" dirty="0">
                <a:solidFill>
                  <a:schemeClr val="tx1"/>
                </a:solidFill>
                <a:latin typeface="+mn-lt"/>
                <a:cs typeface="Times New Roman" panose="02020603050405020304" pitchFamily="18" charset="0"/>
              </a:rPr>
              <a:t>2</a:t>
            </a:r>
            <a:r>
              <a:rPr lang="en-US" altLang="en-US" sz="3200" dirty="0">
                <a:solidFill>
                  <a:schemeClr val="tx1"/>
                </a:solidFill>
                <a:latin typeface="+mn-lt"/>
                <a:cs typeface="Times New Roman" panose="02020603050405020304" pitchFamily="18" charset="0"/>
              </a:rPr>
              <a:t> + (30 – 30.75)</a:t>
            </a:r>
            <a:r>
              <a:rPr lang="en-US" altLang="en-US" sz="3200" baseline="30000" dirty="0">
                <a:solidFill>
                  <a:schemeClr val="tx1"/>
                </a:solidFill>
                <a:latin typeface="+mn-lt"/>
                <a:cs typeface="Times New Roman" panose="02020603050405020304" pitchFamily="18" charset="0"/>
              </a:rPr>
              <a:t>2 </a:t>
            </a:r>
            <a:r>
              <a:rPr lang="en-US" altLang="en-US" sz="3200" dirty="0">
                <a:solidFill>
                  <a:schemeClr val="tx1"/>
                </a:solidFill>
                <a:latin typeface="+mn-lt"/>
                <a:cs typeface="Times New Roman" panose="02020603050405020304" pitchFamily="18" charset="0"/>
              </a:rPr>
              <a:t>)/ 4</a:t>
            </a:r>
            <a:r>
              <a:rPr lang="en-US" altLang="en-US" sz="3200" baseline="30000" dirty="0">
                <a:solidFill>
                  <a:schemeClr val="tx1"/>
                </a:solidFill>
                <a:latin typeface="+mn-lt"/>
                <a:cs typeface="Times New Roman" panose="02020603050405020304" pitchFamily="18" charset="0"/>
              </a:rPr>
              <a:t> </a:t>
            </a:r>
            <a:r>
              <a:rPr lang="en-US" altLang="en-US" sz="3200" dirty="0">
                <a:solidFill>
                  <a:schemeClr val="tx1"/>
                </a:solidFill>
                <a:latin typeface="+mn-lt"/>
                <a:cs typeface="Times New Roman" panose="02020603050405020304" pitchFamily="18" charset="0"/>
              </a:rPr>
              <a:t>= (0.5625 + 1.5625 + 0.0625 + 0.5625 )/ 4= 2.75 / 4 = 0.6875</a:t>
            </a:r>
          </a:p>
          <a:p>
            <a:endParaRPr lang="en-US" altLang="en-US" sz="3200" dirty="0">
              <a:solidFill>
                <a:schemeClr val="tx1"/>
              </a:solidFill>
              <a:latin typeface="+mn-lt"/>
              <a:cs typeface="Times New Roman" panose="02020603050405020304" pitchFamily="18" charset="0"/>
            </a:endParaRPr>
          </a:p>
          <a:p>
            <a:r>
              <a:rPr lang="en-US" altLang="en-US" sz="3200" dirty="0">
                <a:solidFill>
                  <a:schemeClr val="tx1"/>
                </a:solidFill>
                <a:latin typeface="+mn-lt"/>
                <a:cs typeface="Times New Roman" panose="02020603050405020304" pitchFamily="18" charset="0"/>
              </a:rPr>
              <a:t>MPD = ((0.75 / 30.75) + (1.25  / 30.75) + (0.25 / 30.75) + (0.75 / 30.75) )*100/4 = (0.0244 + 0.041 + 0.008 + 0.0244) = 0.61</a:t>
            </a:r>
          </a:p>
          <a:p>
            <a:endParaRPr lang="en-US" altLang="en-US" sz="3200" dirty="0">
              <a:solidFill>
                <a:schemeClr val="tx1"/>
              </a:solidFill>
              <a:latin typeface="+mn-lt"/>
              <a:cs typeface="Times New Roman" panose="02020603050405020304" pitchFamily="18" charset="0"/>
            </a:endParaRPr>
          </a:p>
          <a:p>
            <a:pPr marL="228600" indent="0" algn="just">
              <a:defRPr/>
            </a:pPr>
            <a:endParaRPr lang="en-IN" altLang="en-US" sz="3200" dirty="0">
              <a:solidFill>
                <a:schemeClr val="tx1"/>
              </a:solidFill>
              <a:latin typeface="+mn-lt"/>
              <a:cs typeface="Arial" panose="020B0604020202020204" pitchFamily="34" charset="0"/>
            </a:endParaRPr>
          </a:p>
          <a:p>
            <a:pPr algn="just">
              <a:buFont typeface="Wingdings" panose="05000000000000000000" pitchFamily="2" charset="2"/>
              <a:buChar char="§"/>
              <a:defRPr/>
            </a:pPr>
            <a:endParaRPr lang="en-IN" altLang="en-US" sz="32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5983129" y="69028"/>
            <a:ext cx="6635592"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Goodness of Forecast</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321174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 calcmode="lin" valueType="num">
                                      <p:cBhvr additive="base">
                                        <p:cTn id="33"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8" end="8"/>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 calcmode="lin" valueType="num">
                                      <p:cBhvr additive="base">
                                        <p:cTn id="3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12" end="12"/>
                                            </p:txEl>
                                          </p:spTgt>
                                        </p:tgtEl>
                                        <p:attrNameLst>
                                          <p:attrName>style.visibility</p:attrName>
                                        </p:attrNameLst>
                                      </p:cBhvr>
                                      <p:to>
                                        <p:strVal val="visible"/>
                                      </p:to>
                                    </p:set>
                                    <p:anim calcmode="lin" valueType="num">
                                      <p:cBhvr additive="base">
                                        <p:cTn id="41"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764610" y="1916081"/>
            <a:ext cx="15970360" cy="8617744"/>
          </a:xfrm>
        </p:spPr>
        <p:txBody>
          <a:bodyPr/>
          <a:lstStyle/>
          <a:p>
            <a:pPr marL="800100" indent="-571500">
              <a:buFont typeface="Wingdings" panose="05000000000000000000" pitchFamily="2" charset="2"/>
              <a:buChar char="v"/>
            </a:pPr>
            <a:r>
              <a:rPr lang="en-US" altLang="en-US" sz="3600" dirty="0">
                <a:solidFill>
                  <a:schemeClr val="tx1"/>
                </a:solidFill>
                <a:latin typeface="+mn-lt"/>
                <a:cs typeface="Times New Roman" panose="02020603050405020304" pitchFamily="18" charset="0"/>
              </a:rPr>
              <a:t>Mean absolute deviation (MAPE)</a:t>
            </a:r>
          </a:p>
          <a:p>
            <a:pPr marL="800100" indent="-571500">
              <a:buFont typeface="Wingdings" panose="05000000000000000000" pitchFamily="2" charset="2"/>
              <a:buChar char="v"/>
            </a:pPr>
            <a:endParaRPr lang="en-US" altLang="en-US" sz="3600" dirty="0">
              <a:solidFill>
                <a:schemeClr val="tx1"/>
              </a:solidFill>
              <a:latin typeface="+mn-lt"/>
              <a:cs typeface="Times New Roman" panose="02020603050405020304" pitchFamily="18" charset="0"/>
            </a:endParaRPr>
          </a:p>
          <a:p>
            <a:pPr marL="228600" indent="0"/>
            <a:endParaRPr lang="en-US" altLang="en-US" sz="2800" dirty="0">
              <a:solidFill>
                <a:schemeClr val="tx1"/>
              </a:solidFill>
              <a:latin typeface="+mn-lt"/>
              <a:cs typeface="Times New Roman" panose="02020603050405020304" pitchFamily="18" charset="0"/>
            </a:endParaRPr>
          </a:p>
          <a:p>
            <a:pPr fontAlgn="base"/>
            <a:endParaRPr lang="en-IN" sz="2800" dirty="0">
              <a:solidFill>
                <a:schemeClr val="tx1"/>
              </a:solidFill>
              <a:latin typeface="+mn-lt"/>
            </a:endParaRPr>
          </a:p>
          <a:p>
            <a:pPr fontAlgn="base"/>
            <a:endParaRPr lang="en-IN" sz="2800" dirty="0">
              <a:solidFill>
                <a:schemeClr val="tx1"/>
              </a:solidFill>
              <a:latin typeface="+mn-lt"/>
            </a:endParaRPr>
          </a:p>
          <a:p>
            <a:pPr fontAlgn="base"/>
            <a:r>
              <a:rPr lang="en-IN" sz="2800" dirty="0">
                <a:solidFill>
                  <a:schemeClr val="tx1"/>
                </a:solidFill>
                <a:latin typeface="+mn-lt"/>
              </a:rPr>
              <a:t>Where:</a:t>
            </a:r>
          </a:p>
          <a:p>
            <a:pPr fontAlgn="base"/>
            <a:r>
              <a:rPr lang="en-IN" sz="2800" dirty="0">
                <a:solidFill>
                  <a:schemeClr val="tx1"/>
                </a:solidFill>
                <a:latin typeface="+mn-lt"/>
              </a:rPr>
              <a:t>n is the number of fitted points,</a:t>
            </a:r>
          </a:p>
          <a:p>
            <a:pPr fontAlgn="base"/>
            <a:r>
              <a:rPr lang="en-IN" sz="2800" dirty="0">
                <a:solidFill>
                  <a:schemeClr val="tx1"/>
                </a:solidFill>
                <a:latin typeface="+mn-lt"/>
              </a:rPr>
              <a:t>A</a:t>
            </a:r>
            <a:r>
              <a:rPr lang="en-IN" sz="2800" baseline="-25000" dirty="0">
                <a:solidFill>
                  <a:schemeClr val="tx1"/>
                </a:solidFill>
                <a:latin typeface="+mn-lt"/>
              </a:rPr>
              <a:t>t</a:t>
            </a:r>
            <a:r>
              <a:rPr lang="en-IN" sz="2800" dirty="0">
                <a:solidFill>
                  <a:schemeClr val="tx1"/>
                </a:solidFill>
                <a:latin typeface="+mn-lt"/>
              </a:rPr>
              <a:t> is the actual value,</a:t>
            </a:r>
          </a:p>
          <a:p>
            <a:pPr fontAlgn="base"/>
            <a:r>
              <a:rPr lang="en-IN" sz="2800" dirty="0">
                <a:solidFill>
                  <a:schemeClr val="tx1"/>
                </a:solidFill>
                <a:latin typeface="+mn-lt"/>
              </a:rPr>
              <a:t>F</a:t>
            </a:r>
            <a:r>
              <a:rPr lang="en-IN" sz="2800" baseline="-25000" dirty="0">
                <a:solidFill>
                  <a:schemeClr val="tx1"/>
                </a:solidFill>
                <a:latin typeface="+mn-lt"/>
              </a:rPr>
              <a:t>t</a:t>
            </a:r>
            <a:r>
              <a:rPr lang="en-IN" sz="2800" dirty="0">
                <a:solidFill>
                  <a:schemeClr val="tx1"/>
                </a:solidFill>
                <a:latin typeface="+mn-lt"/>
              </a:rPr>
              <a:t> is the forecast value.</a:t>
            </a:r>
          </a:p>
          <a:p>
            <a:pPr fontAlgn="base"/>
            <a:r>
              <a:rPr lang="en-IN" sz="2800" dirty="0">
                <a:solidFill>
                  <a:schemeClr val="tx1"/>
                </a:solidFill>
                <a:latin typeface="+mn-lt"/>
              </a:rPr>
              <a:t>Σ is </a:t>
            </a:r>
            <a:r>
              <a:rPr lang="en-IN" sz="2800" dirty="0">
                <a:solidFill>
                  <a:schemeClr val="tx1"/>
                </a:solidFill>
                <a:latin typeface="+mn-lt"/>
                <a:hlinkClick r:id="rId2">
                  <a:extLst>
                    <a:ext uri="{A12FA001-AC4F-418D-AE19-62706E023703}">
                      <ahyp:hlinkClr xmlns:ahyp="http://schemas.microsoft.com/office/drawing/2018/hyperlinkcolor" val="tx"/>
                    </a:ext>
                  </a:extLst>
                </a:hlinkClick>
              </a:rPr>
              <a:t>summation notation</a:t>
            </a:r>
            <a:r>
              <a:rPr lang="en-IN" sz="2800" dirty="0">
                <a:solidFill>
                  <a:schemeClr val="tx1"/>
                </a:solidFill>
                <a:latin typeface="+mn-lt"/>
              </a:rPr>
              <a:t> (the absolute value is summed for every forecasted point in time).</a:t>
            </a:r>
          </a:p>
          <a:p>
            <a:pPr marL="228600" indent="0"/>
            <a:endParaRPr lang="en-US" altLang="en-US" sz="2800" dirty="0">
              <a:solidFill>
                <a:schemeClr val="tx1"/>
              </a:solidFill>
              <a:latin typeface="+mn-lt"/>
              <a:cs typeface="Times New Roman" panose="02020603050405020304" pitchFamily="18" charset="0"/>
            </a:endParaRPr>
          </a:p>
          <a:p>
            <a:pPr marL="228600" indent="0"/>
            <a:endParaRPr lang="en-US" altLang="en-US" sz="3600" dirty="0">
              <a:solidFill>
                <a:schemeClr val="tx1"/>
              </a:solidFill>
              <a:latin typeface="+mn-lt"/>
              <a:cs typeface="Times New Roman" panose="02020603050405020304" pitchFamily="18" charset="0"/>
            </a:endParaRPr>
          </a:p>
          <a:p>
            <a:pPr marL="800100" indent="-571500">
              <a:buFont typeface="Wingdings" panose="05000000000000000000" pitchFamily="2" charset="2"/>
              <a:buChar char="v"/>
            </a:pPr>
            <a:r>
              <a:rPr lang="en-US" altLang="en-US" sz="3600" dirty="0">
                <a:solidFill>
                  <a:schemeClr val="tx1"/>
                </a:solidFill>
                <a:latin typeface="+mn-lt"/>
                <a:cs typeface="Times New Roman" panose="02020603050405020304" pitchFamily="18" charset="0"/>
              </a:rPr>
              <a:t>Root Mean Square Error (RMSE)</a:t>
            </a:r>
          </a:p>
          <a:p>
            <a:endParaRPr lang="en-US" altLang="en-US" sz="3600" dirty="0">
              <a:solidFill>
                <a:schemeClr val="tx1"/>
              </a:solidFill>
              <a:latin typeface="+mn-lt"/>
              <a:cs typeface="Times New Roman" panose="02020603050405020304" pitchFamily="18" charset="0"/>
            </a:endParaRPr>
          </a:p>
          <a:p>
            <a:endParaRPr lang="en-US" altLang="en-US" sz="3200" dirty="0">
              <a:solidFill>
                <a:schemeClr val="tx1"/>
              </a:solidFill>
              <a:latin typeface="+mn-lt"/>
              <a:cs typeface="Times New Roman" panose="02020603050405020304" pitchFamily="18" charset="0"/>
            </a:endParaRPr>
          </a:p>
          <a:p>
            <a:endParaRPr lang="en-US" altLang="en-US" sz="3200" dirty="0">
              <a:solidFill>
                <a:schemeClr val="tx1"/>
              </a:solidFill>
              <a:latin typeface="+mn-lt"/>
              <a:cs typeface="Times New Roman" panose="02020603050405020304" pitchFamily="18" charset="0"/>
            </a:endParaRPr>
          </a:p>
          <a:p>
            <a:pPr marL="228600" indent="0" algn="just">
              <a:defRPr/>
            </a:pPr>
            <a:endParaRPr lang="en-IN" altLang="en-US" sz="3200" dirty="0">
              <a:solidFill>
                <a:schemeClr val="tx1"/>
              </a:solidFill>
              <a:latin typeface="+mn-lt"/>
              <a:cs typeface="Arial" panose="020B0604020202020204" pitchFamily="34" charset="0"/>
            </a:endParaRPr>
          </a:p>
          <a:p>
            <a:pPr algn="just">
              <a:buFont typeface="Wingdings" panose="05000000000000000000" pitchFamily="2" charset="2"/>
              <a:buChar char="§"/>
              <a:defRPr/>
            </a:pPr>
            <a:endParaRPr lang="en-IN" altLang="en-US" sz="32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5983129" y="69028"/>
            <a:ext cx="6635592"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Goodness of Forecast</a:t>
            </a:r>
            <a:endParaRPr lang="en-IN"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pic>
        <p:nvPicPr>
          <p:cNvPr id="8" name="Picture 7">
            <a:extLst>
              <a:ext uri="{FF2B5EF4-FFF2-40B4-BE49-F238E27FC236}">
                <a16:creationId xmlns:a16="http://schemas.microsoft.com/office/drawing/2014/main" id="{82D0B1D4-000B-4AD7-B2F9-E35D91447335}"/>
              </a:ext>
            </a:extLst>
          </p:cNvPr>
          <p:cNvPicPr>
            <a:picLocks noChangeAspect="1"/>
          </p:cNvPicPr>
          <p:nvPr/>
        </p:nvPicPr>
        <p:blipFill>
          <a:blip r:embed="rId4"/>
          <a:stretch>
            <a:fillRect/>
          </a:stretch>
        </p:blipFill>
        <p:spPr>
          <a:xfrm>
            <a:off x="4027750" y="2604770"/>
            <a:ext cx="8287439" cy="1715770"/>
          </a:xfrm>
          <a:prstGeom prst="rect">
            <a:avLst/>
          </a:prstGeom>
        </p:spPr>
      </p:pic>
    </p:spTree>
    <p:extLst>
      <p:ext uri="{BB962C8B-B14F-4D97-AF65-F5344CB8AC3E}">
        <p14:creationId xmlns:p14="http://schemas.microsoft.com/office/powerpoint/2010/main" val="33566322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EAD0D-0821-4BEB-B68D-F84894AE1C2F}"/>
              </a:ext>
            </a:extLst>
          </p:cNvPr>
          <p:cNvSpPr>
            <a:spLocks noGrp="1"/>
          </p:cNvSpPr>
          <p:nvPr>
            <p:ph type="ctrTitle"/>
          </p:nvPr>
        </p:nvSpPr>
        <p:spPr>
          <a:xfrm>
            <a:off x="5005387" y="3825938"/>
            <a:ext cx="7841933" cy="907941"/>
          </a:xfrm>
        </p:spPr>
        <p:txBody>
          <a:bodyPr/>
          <a:lstStyle/>
          <a:p>
            <a:r>
              <a:rPr lang="en-IN" dirty="0"/>
              <a:t>Case Study</a:t>
            </a:r>
          </a:p>
        </p:txBody>
      </p:sp>
      <p:sp>
        <p:nvSpPr>
          <p:cNvPr id="4" name="Arrow: Right 3">
            <a:extLst>
              <a:ext uri="{FF2B5EF4-FFF2-40B4-BE49-F238E27FC236}">
                <a16:creationId xmlns:a16="http://schemas.microsoft.com/office/drawing/2014/main" id="{7D122F19-51D9-43C8-8CEF-94FFF8E77282}"/>
              </a:ext>
            </a:extLst>
          </p:cNvPr>
          <p:cNvSpPr/>
          <p:nvPr/>
        </p:nvSpPr>
        <p:spPr>
          <a:xfrm>
            <a:off x="10561320" y="3825938"/>
            <a:ext cx="5120640" cy="23234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28444336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50310" y="1596042"/>
            <a:ext cx="15970360" cy="6640279"/>
          </a:xfrm>
        </p:spPr>
        <p:txBody>
          <a:bodyPr/>
          <a:lstStyle/>
          <a:p>
            <a:pPr marL="228600" indent="0"/>
            <a:r>
              <a:rPr lang="en-IN" b="1" dirty="0">
                <a:solidFill>
                  <a:schemeClr val="tx1"/>
                </a:solidFill>
                <a:latin typeface="+mn-lt"/>
              </a:rPr>
              <a:t>Business Problem:</a:t>
            </a:r>
          </a:p>
          <a:p>
            <a:pPr marL="228600" indent="0"/>
            <a:endParaRPr lang="en-IN" sz="3600" i="1" dirty="0">
              <a:solidFill>
                <a:schemeClr val="tx1"/>
              </a:solidFill>
              <a:latin typeface="+mn-lt"/>
            </a:endParaRPr>
          </a:p>
          <a:p>
            <a:pPr marL="800100" indent="-571500">
              <a:buFont typeface="Wingdings" panose="05000000000000000000" pitchFamily="2" charset="2"/>
              <a:buChar char="q"/>
            </a:pPr>
            <a:r>
              <a:rPr lang="en-IN" sz="3600" dirty="0">
                <a:solidFill>
                  <a:schemeClr val="tx1"/>
                </a:solidFill>
                <a:latin typeface="+mn-lt"/>
              </a:rPr>
              <a:t>We all know that blood is really important for health care. We have seen many blood donation camps and almost all of us have helped them to raise blood in the blood bank.</a:t>
            </a:r>
          </a:p>
          <a:p>
            <a:pPr marL="228600" indent="0"/>
            <a:endParaRPr lang="en-IN" sz="3600" dirty="0">
              <a:solidFill>
                <a:schemeClr val="tx1"/>
              </a:solidFill>
              <a:latin typeface="+mn-lt"/>
            </a:endParaRPr>
          </a:p>
          <a:p>
            <a:pPr marL="800100" indent="-571500">
              <a:buFont typeface="Wingdings" panose="05000000000000000000" pitchFamily="2" charset="2"/>
              <a:buChar char="q"/>
            </a:pPr>
            <a:r>
              <a:rPr lang="en-IN" sz="3600" dirty="0">
                <a:solidFill>
                  <a:schemeClr val="tx1"/>
                </a:solidFill>
                <a:latin typeface="+mn-lt"/>
              </a:rPr>
              <a:t>A blood unit has a shelf life of 42 days only, that means if blood is not used within 42 days then it will be a waste, also shortage of the blood also increases many risky situations; hence, hospitals always have this problem in hand.” How much blood do they have to store..?”</a:t>
            </a:r>
          </a:p>
          <a:p>
            <a:pPr marL="800100" indent="-571500">
              <a:buFont typeface="Wingdings" panose="05000000000000000000" pitchFamily="2" charset="2"/>
              <a:buChar char="q"/>
            </a:pPr>
            <a:endParaRPr lang="en-IN" sz="3200" dirty="0">
              <a:solidFill>
                <a:schemeClr val="tx1"/>
              </a:solidFill>
              <a:latin typeface="+mn-lt"/>
            </a:endParaRPr>
          </a:p>
          <a:p>
            <a:pPr marL="228600" indent="0"/>
            <a:endParaRPr lang="en-IN" sz="3600" dirty="0">
              <a:solidFill>
                <a:schemeClr val="tx1"/>
              </a:solidFill>
              <a:latin typeface="+mn-lt"/>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7279957" y="69028"/>
            <a:ext cx="5544185"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Case Study – Part I</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38411661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50310" y="1596042"/>
            <a:ext cx="15970360" cy="7071167"/>
          </a:xfrm>
        </p:spPr>
        <p:txBody>
          <a:bodyPr/>
          <a:lstStyle/>
          <a:p>
            <a:pPr marL="228600" indent="0"/>
            <a:endParaRPr lang="en-IN" sz="3200" dirty="0">
              <a:solidFill>
                <a:schemeClr val="tx1"/>
              </a:solidFill>
              <a:latin typeface="+mn-lt"/>
            </a:endParaRPr>
          </a:p>
          <a:p>
            <a:pPr marL="228600" indent="0"/>
            <a:r>
              <a:rPr lang="en-IN" b="1" dirty="0">
                <a:solidFill>
                  <a:schemeClr val="tx1"/>
                </a:solidFill>
                <a:latin typeface="+mn-lt"/>
              </a:rPr>
              <a:t>Let's explore the data in reference to following hypothesis</a:t>
            </a:r>
            <a:br>
              <a:rPr lang="en-IN" sz="3200" dirty="0">
                <a:solidFill>
                  <a:schemeClr val="tx1"/>
                </a:solidFill>
                <a:latin typeface="+mn-lt"/>
              </a:rPr>
            </a:br>
            <a:endParaRPr lang="en-IN" sz="3200" dirty="0">
              <a:solidFill>
                <a:schemeClr val="tx1"/>
              </a:solidFill>
              <a:latin typeface="+mn-lt"/>
            </a:endParaRPr>
          </a:p>
          <a:p>
            <a:pPr marL="685800" indent="-457200">
              <a:buFont typeface="Wingdings" panose="05000000000000000000" pitchFamily="2" charset="2"/>
              <a:buChar char="v"/>
            </a:pPr>
            <a:r>
              <a:rPr lang="en-IN" sz="3200" dirty="0">
                <a:solidFill>
                  <a:schemeClr val="tx1"/>
                </a:solidFill>
                <a:latin typeface="+mn-lt"/>
              </a:rPr>
              <a:t>Is there a variation in the blood requirement for a specific month ?? Is this variation same for all blood types.</a:t>
            </a:r>
          </a:p>
          <a:p>
            <a:pPr marL="228600" indent="0"/>
            <a:endParaRPr lang="en-IN" sz="3200" dirty="0">
              <a:solidFill>
                <a:schemeClr val="tx1"/>
              </a:solidFill>
              <a:latin typeface="+mn-lt"/>
            </a:endParaRPr>
          </a:p>
          <a:p>
            <a:pPr marL="685800" indent="-457200">
              <a:buFont typeface="Wingdings" panose="05000000000000000000" pitchFamily="2" charset="2"/>
              <a:buChar char="v"/>
            </a:pPr>
            <a:r>
              <a:rPr lang="en-IN" sz="3200" dirty="0">
                <a:solidFill>
                  <a:schemeClr val="tx1"/>
                </a:solidFill>
                <a:latin typeface="+mn-lt"/>
              </a:rPr>
              <a:t>Has the above mentioned pattern changed over a period of time for all blood types.</a:t>
            </a:r>
          </a:p>
          <a:p>
            <a:pPr marL="228600" indent="0"/>
            <a:endParaRPr lang="en-IN" sz="3200" dirty="0">
              <a:solidFill>
                <a:schemeClr val="tx1"/>
              </a:solidFill>
              <a:latin typeface="+mn-lt"/>
            </a:endParaRPr>
          </a:p>
          <a:p>
            <a:pPr marL="685800" indent="-457200">
              <a:buFont typeface="Wingdings" panose="05000000000000000000" pitchFamily="2" charset="2"/>
              <a:buChar char="v"/>
            </a:pPr>
            <a:r>
              <a:rPr lang="en-IN" sz="3200" dirty="0">
                <a:solidFill>
                  <a:schemeClr val="tx1"/>
                </a:solidFill>
                <a:latin typeface="+mn-lt"/>
              </a:rPr>
              <a:t>Can average be considered as a good statistical measure to guesstimate the future requirement for different blood types.</a:t>
            </a:r>
          </a:p>
          <a:p>
            <a:pPr marL="228600" indent="0"/>
            <a:endParaRPr lang="en-IN" sz="3200" dirty="0">
              <a:solidFill>
                <a:schemeClr val="tx1"/>
              </a:solidFill>
              <a:latin typeface="+mn-lt"/>
            </a:endParaRPr>
          </a:p>
          <a:p>
            <a:pPr marL="685800" indent="-457200">
              <a:buFont typeface="Wingdings" panose="05000000000000000000" pitchFamily="2" charset="2"/>
              <a:buChar char="v"/>
            </a:pPr>
            <a:r>
              <a:rPr lang="en-IN" sz="3200" dirty="0">
                <a:solidFill>
                  <a:schemeClr val="tx1"/>
                </a:solidFill>
                <a:latin typeface="+mn-lt"/>
              </a:rPr>
              <a:t>Is there a consistent increase/decrease in the usage pattern for all blood types. Is this pattern additive or multiplicative.</a:t>
            </a:r>
          </a:p>
          <a:p>
            <a:pPr marL="228600" indent="0"/>
            <a:endParaRPr lang="en-IN" sz="3600" dirty="0">
              <a:solidFill>
                <a:schemeClr val="tx1"/>
              </a:solidFill>
              <a:latin typeface="+mn-lt"/>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5657215" y="69028"/>
            <a:ext cx="8789670"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Case Study – Part I </a:t>
            </a:r>
            <a:r>
              <a:rPr lang="en-IN" sz="4000" dirty="0"/>
              <a:t>(Contd..)</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2333595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 calcmode="lin" valueType="num">
                                      <p:cBhvr additive="base">
                                        <p:cTn id="2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 calcmode="lin" valueType="num">
                                      <p:cBhvr additive="base">
                                        <p:cTn id="3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50310" y="1596042"/>
            <a:ext cx="15970360" cy="8486939"/>
          </a:xfrm>
        </p:spPr>
        <p:txBody>
          <a:bodyPr/>
          <a:lstStyle/>
          <a:p>
            <a:pPr marL="228600" indent="0"/>
            <a:r>
              <a:rPr lang="en-IN" b="1" dirty="0">
                <a:solidFill>
                  <a:schemeClr val="tx1"/>
                </a:solidFill>
                <a:latin typeface="+mn-lt"/>
              </a:rPr>
              <a:t>Model Building (Steps)</a:t>
            </a:r>
          </a:p>
          <a:p>
            <a:pPr marL="228600" indent="0"/>
            <a:endParaRPr lang="en-IN" sz="2800" dirty="0">
              <a:solidFill>
                <a:schemeClr val="tx1"/>
              </a:solidFill>
              <a:latin typeface="+mn-lt"/>
            </a:endParaRPr>
          </a:p>
          <a:p>
            <a:pPr marL="685800" indent="-457200">
              <a:buFont typeface="Wingdings" panose="05000000000000000000" pitchFamily="2" charset="2"/>
              <a:buChar char="v"/>
            </a:pPr>
            <a:r>
              <a:rPr lang="en-IN" sz="2800" dirty="0">
                <a:solidFill>
                  <a:schemeClr val="tx1"/>
                </a:solidFill>
                <a:latin typeface="+mn-lt"/>
              </a:rPr>
              <a:t>Build various exponential smoothing models ,regression, naïve forecast models, simple average models etc. on the training data using multiple parameters  and check the performance on the test data using MAPE and RMSE.</a:t>
            </a:r>
          </a:p>
          <a:p>
            <a:pPr marL="228600" indent="0"/>
            <a:endParaRPr lang="en-IN" sz="2800" dirty="0">
              <a:solidFill>
                <a:schemeClr val="tx1"/>
              </a:solidFill>
              <a:latin typeface="+mn-lt"/>
            </a:endParaRPr>
          </a:p>
          <a:p>
            <a:pPr marL="685800" indent="-457200">
              <a:buFont typeface="Wingdings" panose="05000000000000000000" pitchFamily="2" charset="2"/>
              <a:buChar char="v"/>
            </a:pPr>
            <a:r>
              <a:rPr lang="en-IN" sz="2800" dirty="0">
                <a:solidFill>
                  <a:schemeClr val="tx1"/>
                </a:solidFill>
                <a:latin typeface="+mn-lt"/>
              </a:rPr>
              <a:t>What are the pre-processing steps required for the given dataset (like imputation of missing values, check if the data is stationary or not etc.)</a:t>
            </a:r>
          </a:p>
          <a:p>
            <a:pPr marL="685800" indent="-457200">
              <a:buFont typeface="Wingdings" panose="05000000000000000000" pitchFamily="2" charset="2"/>
              <a:buChar char="v"/>
            </a:pPr>
            <a:endParaRPr lang="en-IN" sz="2800" dirty="0">
              <a:solidFill>
                <a:schemeClr val="tx1"/>
              </a:solidFill>
              <a:latin typeface="+mn-lt"/>
            </a:endParaRPr>
          </a:p>
          <a:p>
            <a:pPr marL="685800" indent="-457200">
              <a:buFont typeface="Wingdings" panose="05000000000000000000" pitchFamily="2" charset="2"/>
              <a:buChar char="v"/>
            </a:pPr>
            <a:r>
              <a:rPr lang="en-IN" sz="2800" dirty="0">
                <a:solidFill>
                  <a:schemeClr val="tx1"/>
                </a:solidFill>
                <a:latin typeface="+mn-lt"/>
              </a:rPr>
              <a:t>Build an automated version of the ARIMA/SARIMA model in which the parameters are selected using the lowest Akaike Information Criteria (AIC) on the training data and evaluate this model on the test data using RMSE.   </a:t>
            </a:r>
            <a:br>
              <a:rPr lang="en-IN" sz="2800" dirty="0">
                <a:solidFill>
                  <a:schemeClr val="tx1"/>
                </a:solidFill>
                <a:latin typeface="+mn-lt"/>
              </a:rPr>
            </a:br>
            <a:endParaRPr lang="en-IN" sz="2800" dirty="0">
              <a:solidFill>
                <a:schemeClr val="tx1"/>
              </a:solidFill>
              <a:latin typeface="+mn-lt"/>
            </a:endParaRPr>
          </a:p>
          <a:p>
            <a:pPr marL="685800" indent="-457200">
              <a:buFont typeface="Wingdings" panose="05000000000000000000" pitchFamily="2" charset="2"/>
              <a:buChar char="v"/>
            </a:pPr>
            <a:r>
              <a:rPr lang="en-IN" sz="2800" dirty="0">
                <a:solidFill>
                  <a:schemeClr val="tx1"/>
                </a:solidFill>
                <a:latin typeface="+mn-lt"/>
              </a:rPr>
              <a:t>Build ARIMA/SARIMA models based on the cut-off points of ACF and PACF on the training data and evaluate this model on the test data using RMSE .</a:t>
            </a:r>
            <a:br>
              <a:rPr lang="en-IN" sz="2800" dirty="0">
                <a:solidFill>
                  <a:schemeClr val="tx1"/>
                </a:solidFill>
                <a:latin typeface="+mn-lt"/>
              </a:rPr>
            </a:br>
            <a:endParaRPr lang="en-IN" sz="2800" dirty="0">
              <a:solidFill>
                <a:schemeClr val="tx1"/>
              </a:solidFill>
              <a:latin typeface="+mn-lt"/>
            </a:endParaRPr>
          </a:p>
          <a:p>
            <a:pPr marL="685800" indent="-457200">
              <a:buFont typeface="Wingdings" panose="05000000000000000000" pitchFamily="2" charset="2"/>
              <a:buChar char="v"/>
            </a:pPr>
            <a:r>
              <a:rPr lang="en-IN" sz="2800" dirty="0">
                <a:solidFill>
                  <a:schemeClr val="tx1"/>
                </a:solidFill>
                <a:latin typeface="+mn-lt"/>
              </a:rPr>
              <a:t> Based on the model-building exercise, build the most optimum model(s) on the complete data and predict 12 months into the future with appropriate confidence intervals/bands.  </a:t>
            </a:r>
          </a:p>
          <a:p>
            <a:pPr marL="228600" indent="0"/>
            <a:endParaRPr lang="en-IN" sz="3600" dirty="0">
              <a:solidFill>
                <a:schemeClr val="tx1"/>
              </a:solidFill>
              <a:latin typeface="+mn-lt"/>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5657215" y="69028"/>
            <a:ext cx="8789670"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Case Study – Part II </a:t>
            </a:r>
            <a:r>
              <a:rPr lang="en-IN" sz="4000" dirty="0"/>
              <a:t>(Contd..)</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33961269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996"/>
        <p:cNvGrpSpPr/>
        <p:nvPr/>
      </p:nvGrpSpPr>
      <p:grpSpPr>
        <a:xfrm>
          <a:off x="0" y="0"/>
          <a:ext cx="0" cy="0"/>
          <a:chOff x="0" y="0"/>
          <a:chExt cx="0" cy="0"/>
        </a:xfrm>
      </p:grpSpPr>
      <p:sp>
        <p:nvSpPr>
          <p:cNvPr id="997" name="Google Shape;997;p15"/>
          <p:cNvSpPr/>
          <p:nvPr/>
        </p:nvSpPr>
        <p:spPr>
          <a:xfrm>
            <a:off x="0" y="0"/>
            <a:ext cx="20104101" cy="1130855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998" name="Google Shape;998;p15"/>
          <p:cNvSpPr txBox="1">
            <a:spLocks noGrp="1"/>
          </p:cNvSpPr>
          <p:nvPr>
            <p:ph type="title"/>
          </p:nvPr>
        </p:nvSpPr>
        <p:spPr>
          <a:xfrm>
            <a:off x="92710" y="8937625"/>
            <a:ext cx="20011391" cy="930276"/>
          </a:xfrm>
          <a:prstGeom prst="rect">
            <a:avLst/>
          </a:prstGeom>
          <a:noFill/>
          <a:ln>
            <a:noFill/>
          </a:ln>
        </p:spPr>
        <p:txBody>
          <a:bodyPr spcFirstLastPara="1" wrap="square" lIns="0" tIns="17125" rIns="0" bIns="0" anchor="t" anchorCtr="0">
            <a:noAutofit/>
          </a:bodyPr>
          <a:lstStyle/>
          <a:p>
            <a:pPr marL="12700" lvl="0" indent="0" algn="ctr" rtl="0">
              <a:lnSpc>
                <a:spcPct val="100000"/>
              </a:lnSpc>
              <a:spcBef>
                <a:spcPts val="0"/>
              </a:spcBef>
              <a:spcAft>
                <a:spcPts val="0"/>
              </a:spcAft>
              <a:buNone/>
            </a:pPr>
            <a:r>
              <a:rPr lang="en-US" dirty="0">
                <a:solidFill>
                  <a:srgbClr val="F1F3F4"/>
                </a:solidFill>
              </a:rPr>
              <a:t>HAPPY LEARNING</a:t>
            </a:r>
            <a:endParaRPr dirty="0">
              <a:solidFill>
                <a:srgbClr val="F1F3F4"/>
              </a:solidFill>
            </a:endParaRPr>
          </a:p>
        </p:txBody>
      </p:sp>
      <p:pic>
        <p:nvPicPr>
          <p:cNvPr id="1027" name="Google Shape;1027;p15" descr="A close up of a logo&#10;&#10;Description automatically generated"/>
          <p:cNvPicPr preferRelativeResize="0"/>
          <p:nvPr/>
        </p:nvPicPr>
        <p:blipFill rotWithShape="1">
          <a:blip r:embed="rId4">
            <a:alphaModFix/>
          </a:blip>
          <a:srcRect l="42816" t="18357" r="37298" b="19154"/>
          <a:stretch/>
        </p:blipFill>
        <p:spPr>
          <a:xfrm>
            <a:off x="7594331" y="1287508"/>
            <a:ext cx="4392542" cy="7764268"/>
          </a:xfrm>
          <a:prstGeom prst="rect">
            <a:avLst/>
          </a:prstGeom>
          <a:noFill/>
          <a:ln>
            <a:noFill/>
          </a:ln>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7765" y="233322"/>
            <a:ext cx="3386569" cy="105418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50310" y="1596042"/>
            <a:ext cx="17849270" cy="9910405"/>
          </a:xfrm>
        </p:spPr>
        <p:txBody>
          <a:bodyPr/>
          <a:lstStyle/>
          <a:p>
            <a:pPr marL="0" indent="0" algn="just">
              <a:spcBef>
                <a:spcPct val="0"/>
              </a:spcBef>
              <a:defRPr/>
            </a:pPr>
            <a:r>
              <a:rPr lang="en-US" altLang="en-US" sz="3200" dirty="0">
                <a:solidFill>
                  <a:schemeClr val="tx1"/>
                </a:solidFill>
                <a:latin typeface="Arial" panose="020B0604020202020204" pitchFamily="34" charset="0"/>
                <a:cs typeface="Arial" panose="020B0604020202020204" pitchFamily="34" charset="0"/>
              </a:rPr>
              <a:t>3 Characteristic for a STATIONARY Time Series</a:t>
            </a:r>
          </a:p>
          <a:p>
            <a:pPr marL="0" indent="0" algn="just">
              <a:spcBef>
                <a:spcPct val="0"/>
              </a:spcBef>
              <a:defRPr/>
            </a:pPr>
            <a:endParaRPr lang="en-US" altLang="en-US" sz="4800" dirty="0">
              <a:solidFill>
                <a:schemeClr val="tx1"/>
              </a:solidFill>
              <a:latin typeface="Arial" panose="020B0604020202020204" pitchFamily="34" charset="0"/>
              <a:cs typeface="Arial" panose="020B0604020202020204" pitchFamily="34" charset="0"/>
            </a:endParaRPr>
          </a:p>
          <a:p>
            <a:pPr marL="0" indent="0" algn="just">
              <a:spcBef>
                <a:spcPct val="0"/>
              </a:spcBef>
              <a:defRPr/>
            </a:pPr>
            <a:endParaRPr lang="en-US" altLang="en-US" sz="4800" dirty="0">
              <a:solidFill>
                <a:schemeClr val="tx1"/>
              </a:solidFill>
              <a:latin typeface="Arial" panose="020B0604020202020204" pitchFamily="34" charset="0"/>
              <a:cs typeface="Arial" panose="020B0604020202020204" pitchFamily="34" charset="0"/>
            </a:endParaRPr>
          </a:p>
          <a:p>
            <a:pPr marL="0" indent="0" algn="just">
              <a:spcBef>
                <a:spcPct val="0"/>
              </a:spcBef>
              <a:defRPr/>
            </a:pPr>
            <a:endParaRPr lang="en-US" altLang="en-US" sz="4800" dirty="0">
              <a:solidFill>
                <a:schemeClr val="tx1"/>
              </a:solidFill>
              <a:latin typeface="Arial" panose="020B0604020202020204" pitchFamily="34" charset="0"/>
              <a:cs typeface="Arial" panose="020B0604020202020204" pitchFamily="34" charset="0"/>
            </a:endParaRPr>
          </a:p>
          <a:p>
            <a:pPr marL="0" indent="0" algn="just">
              <a:spcBef>
                <a:spcPct val="0"/>
              </a:spcBef>
              <a:defRPr/>
            </a:pPr>
            <a:endParaRPr lang="en-US" altLang="en-US" sz="4800" dirty="0">
              <a:solidFill>
                <a:schemeClr val="tx1"/>
              </a:solidFill>
              <a:latin typeface="Arial" panose="020B0604020202020204" pitchFamily="34" charset="0"/>
              <a:cs typeface="Arial" panose="020B0604020202020204" pitchFamily="34" charset="0"/>
            </a:endParaRPr>
          </a:p>
          <a:p>
            <a:pPr marL="0" indent="0" algn="just">
              <a:spcBef>
                <a:spcPct val="0"/>
              </a:spcBef>
              <a:defRPr/>
            </a:pPr>
            <a:endParaRPr lang="en-US" altLang="en-US" sz="4800" dirty="0">
              <a:solidFill>
                <a:schemeClr val="tx1"/>
              </a:solidFill>
              <a:latin typeface="Arial" panose="020B0604020202020204" pitchFamily="34" charset="0"/>
              <a:cs typeface="Arial" panose="020B0604020202020204" pitchFamily="34" charset="0"/>
            </a:endParaRPr>
          </a:p>
          <a:p>
            <a:pPr marL="0" indent="0" algn="just">
              <a:spcBef>
                <a:spcPct val="0"/>
              </a:spcBef>
              <a:defRPr/>
            </a:pPr>
            <a:endParaRPr lang="en-US" altLang="en-US" sz="4800" dirty="0">
              <a:solidFill>
                <a:schemeClr val="tx1"/>
              </a:solidFill>
              <a:latin typeface="Arial" panose="020B0604020202020204" pitchFamily="34" charset="0"/>
              <a:cs typeface="Arial" panose="020B0604020202020204" pitchFamily="34" charset="0"/>
            </a:endParaRPr>
          </a:p>
          <a:p>
            <a:pPr marL="0" indent="0" algn="just">
              <a:spcBef>
                <a:spcPct val="0"/>
              </a:spcBef>
              <a:defRPr/>
            </a:pPr>
            <a:r>
              <a:rPr lang="en-US" altLang="en-US" sz="3600" dirty="0">
                <a:solidFill>
                  <a:schemeClr val="tx1"/>
                </a:solidFill>
                <a:latin typeface="Arial" panose="020B0604020202020204" pitchFamily="34" charset="0"/>
                <a:cs typeface="Arial" panose="020B0604020202020204" pitchFamily="34" charset="0"/>
              </a:rPr>
              <a:t>Mean is NOT a function of Time              Variance is NOT a function of Time 													(H</a:t>
            </a:r>
            <a:r>
              <a:rPr lang="en-IN" altLang="en-US" sz="3600" dirty="0">
                <a:solidFill>
                  <a:schemeClr val="tx1"/>
                </a:solidFill>
                <a:latin typeface="Arial" panose="020B0604020202020204" pitchFamily="34" charset="0"/>
                <a:cs typeface="Arial" panose="020B0604020202020204" pitchFamily="34" charset="0"/>
              </a:rPr>
              <a:t>omoscedasticity)</a:t>
            </a:r>
          </a:p>
          <a:p>
            <a:pPr marL="0" indent="0" algn="just">
              <a:spcBef>
                <a:spcPct val="0"/>
              </a:spcBef>
              <a:defRPr/>
            </a:pPr>
            <a:endParaRPr lang="en-IN" altLang="en-US" sz="3600" dirty="0">
              <a:solidFill>
                <a:schemeClr val="tx1"/>
              </a:solidFill>
              <a:latin typeface="Arial" panose="020B0604020202020204" pitchFamily="34" charset="0"/>
              <a:cs typeface="Arial" panose="020B0604020202020204" pitchFamily="34" charset="0"/>
            </a:endParaRPr>
          </a:p>
          <a:p>
            <a:pPr marL="0" indent="0" algn="just">
              <a:spcBef>
                <a:spcPct val="0"/>
              </a:spcBef>
              <a:defRPr/>
            </a:pPr>
            <a:endParaRPr lang="en-IN" altLang="en-US" sz="3600" dirty="0">
              <a:solidFill>
                <a:schemeClr val="tx1"/>
              </a:solidFill>
              <a:latin typeface="Arial" panose="020B0604020202020204" pitchFamily="34" charset="0"/>
              <a:cs typeface="Arial" panose="020B0604020202020204" pitchFamily="34" charset="0"/>
            </a:endParaRPr>
          </a:p>
          <a:p>
            <a:pPr marL="0" indent="0" algn="just">
              <a:spcBef>
                <a:spcPct val="0"/>
              </a:spcBef>
              <a:defRPr/>
            </a:pPr>
            <a:endParaRPr lang="en-IN" altLang="en-US" sz="3600" dirty="0">
              <a:solidFill>
                <a:schemeClr val="tx1"/>
              </a:solidFill>
              <a:latin typeface="Arial" panose="020B0604020202020204" pitchFamily="34" charset="0"/>
              <a:cs typeface="Arial" panose="020B0604020202020204" pitchFamily="34" charset="0"/>
            </a:endParaRPr>
          </a:p>
          <a:p>
            <a:pPr marL="0" indent="0" algn="just">
              <a:spcBef>
                <a:spcPct val="0"/>
              </a:spcBef>
              <a:defRPr/>
            </a:pPr>
            <a:r>
              <a:rPr lang="en-IN" altLang="en-US" sz="3600" dirty="0">
                <a:solidFill>
                  <a:schemeClr val="tx1"/>
                </a:solidFill>
                <a:latin typeface="Arial" panose="020B0604020202020204" pitchFamily="34" charset="0"/>
                <a:cs typeface="Arial" panose="020B0604020202020204" pitchFamily="34" charset="0"/>
              </a:rPr>
              <a:t>										Covariance is NOT a function of Time</a:t>
            </a:r>
          </a:p>
          <a:p>
            <a:pPr marL="0" indent="0" algn="just">
              <a:spcBef>
                <a:spcPct val="0"/>
              </a:spcBef>
              <a:defRPr/>
            </a:pPr>
            <a:endParaRPr lang="en-IN" altLang="en-US" sz="3600" dirty="0">
              <a:solidFill>
                <a:schemeClr val="tx1"/>
              </a:solidFill>
              <a:latin typeface="Arial" panose="020B0604020202020204" pitchFamily="34" charset="0"/>
              <a:cs typeface="Arial" panose="020B0604020202020204" pitchFamily="34" charset="0"/>
            </a:endParaRPr>
          </a:p>
          <a:p>
            <a:pPr marL="0" indent="0" algn="just">
              <a:spcBef>
                <a:spcPct val="0"/>
              </a:spcBef>
              <a:defRPr/>
            </a:pPr>
            <a:r>
              <a:rPr lang="en-IN" altLang="en-US" sz="3600" dirty="0">
                <a:solidFill>
                  <a:schemeClr val="tx1"/>
                </a:solidFill>
                <a:latin typeface="Arial" panose="020B0604020202020204" pitchFamily="34" charset="0"/>
                <a:cs typeface="Arial" panose="020B0604020202020204" pitchFamily="34" charset="0"/>
              </a:rPr>
              <a:t>										</a:t>
            </a:r>
            <a:endParaRPr lang="en-IN" altLang="en-US" sz="3600" dirty="0">
              <a:solidFill>
                <a:schemeClr val="tx1"/>
              </a:solidFill>
            </a:endParaRPr>
          </a:p>
          <a:p>
            <a:pPr marL="0" indent="0" algn="just">
              <a:spcBef>
                <a:spcPct val="0"/>
              </a:spcBef>
              <a:defRPr/>
            </a:pPr>
            <a:endParaRPr lang="en-IN" altLang="en-US" sz="3600" dirty="0">
              <a:solidFill>
                <a:schemeClr val="tx1"/>
              </a:solidFill>
              <a:latin typeface="+mn-lt"/>
              <a:ea typeface="Montserrat Medium"/>
              <a:cs typeface="Montserrat Medium"/>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6091237" y="173798"/>
            <a:ext cx="7921625"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Time Series Characteristics</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pic>
        <p:nvPicPr>
          <p:cNvPr id="5" name="Picture 5">
            <a:extLst>
              <a:ext uri="{FF2B5EF4-FFF2-40B4-BE49-F238E27FC236}">
                <a16:creationId xmlns:a16="http://schemas.microsoft.com/office/drawing/2014/main" id="{51BB51C7-BDA6-42EA-BB46-8E556B092B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0310" y="2685447"/>
            <a:ext cx="7286287" cy="3239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
            <a:extLst>
              <a:ext uri="{FF2B5EF4-FFF2-40B4-BE49-F238E27FC236}">
                <a16:creationId xmlns:a16="http://schemas.microsoft.com/office/drawing/2014/main" id="{FC56F8C1-02E7-4AB0-981A-88BDFB11BE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97670" y="2685447"/>
            <a:ext cx="7823000" cy="3239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9">
            <a:extLst>
              <a:ext uri="{FF2B5EF4-FFF2-40B4-BE49-F238E27FC236}">
                <a16:creationId xmlns:a16="http://schemas.microsoft.com/office/drawing/2014/main" id="{966D1E8E-2333-4DE7-86EC-6DB43ABE59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0271" y="7561980"/>
            <a:ext cx="8721780" cy="3045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91250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42"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animEffect transition="in" filter="fade">
                                      <p:cBhvr>
                                        <p:cTn id="11" dur="1000"/>
                                        <p:tgtEl>
                                          <p:spTgt spid="3">
                                            <p:txEl>
                                              <p:pRg st="7" end="7"/>
                                            </p:txEl>
                                          </p:spTgt>
                                        </p:tgtEl>
                                      </p:cBhvr>
                                    </p:animEffect>
                                    <p:anim calcmode="lin" valueType="num">
                                      <p:cBhvr>
                                        <p:cTn id="12"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7" end="7"/>
                                            </p:txEl>
                                          </p:spTgt>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3">
                                            <p:txEl>
                                              <p:pRg st="11" end="11"/>
                                            </p:txEl>
                                          </p:spTgt>
                                        </p:tgtEl>
                                        <p:attrNameLst>
                                          <p:attrName>style.visibility</p:attrName>
                                        </p:attrNameLst>
                                      </p:cBhvr>
                                      <p:to>
                                        <p:strVal val="visible"/>
                                      </p:to>
                                    </p:set>
                                    <p:animEffect transition="in" filter="fade">
                                      <p:cBhvr>
                                        <p:cTn id="16" dur="1000"/>
                                        <p:tgtEl>
                                          <p:spTgt spid="3">
                                            <p:txEl>
                                              <p:pRg st="11" end="11"/>
                                            </p:txEl>
                                          </p:spTgt>
                                        </p:tgtEl>
                                      </p:cBhvr>
                                    </p:animEffect>
                                    <p:anim calcmode="lin" valueType="num">
                                      <p:cBhvr>
                                        <p:cTn id="17"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11" end="11"/>
                                            </p:txEl>
                                          </p:spTgt>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0"/>
                                  </p:stCondLst>
                                  <p:childTnLst>
                                    <p:set>
                                      <p:cBhvr>
                                        <p:cTn id="20" dur="1" fill="hold">
                                          <p:stCondLst>
                                            <p:cond delay="0"/>
                                          </p:stCondLst>
                                        </p:cTn>
                                        <p:tgtEl>
                                          <p:spTgt spid="3">
                                            <p:txEl>
                                              <p:pRg st="13" end="13"/>
                                            </p:txEl>
                                          </p:spTgt>
                                        </p:tgtEl>
                                        <p:attrNameLst>
                                          <p:attrName>style.visibility</p:attrName>
                                        </p:attrNameLst>
                                      </p:cBhvr>
                                      <p:to>
                                        <p:strVal val="visible"/>
                                      </p:to>
                                    </p:set>
                                    <p:animEffect transition="in" filter="fade">
                                      <p:cBhvr>
                                        <p:cTn id="21" dur="1000"/>
                                        <p:tgtEl>
                                          <p:spTgt spid="3">
                                            <p:txEl>
                                              <p:pRg st="13" end="13"/>
                                            </p:txEl>
                                          </p:spTgt>
                                        </p:tgtEl>
                                      </p:cBhvr>
                                    </p:animEffect>
                                    <p:anim calcmode="lin" valueType="num">
                                      <p:cBhvr>
                                        <p:cTn id="22"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04590" y="2098962"/>
            <a:ext cx="17849270" cy="8556188"/>
          </a:xfrm>
        </p:spPr>
        <p:txBody>
          <a:bodyPr/>
          <a:lstStyle/>
          <a:p>
            <a:pPr indent="-457200" algn="just">
              <a:spcBef>
                <a:spcPct val="0"/>
              </a:spcBef>
              <a:buFont typeface="Wingdings" panose="05000000000000000000" pitchFamily="2" charset="2"/>
              <a:buChar char="v"/>
              <a:defRPr/>
            </a:pPr>
            <a:r>
              <a:rPr lang="en-US" altLang="en-US" sz="4000" dirty="0">
                <a:solidFill>
                  <a:schemeClr val="tx1"/>
                </a:solidFill>
                <a:latin typeface="Arial" panose="020B0604020202020204" pitchFamily="34" charset="0"/>
                <a:cs typeface="Arial" panose="020B0604020202020204" pitchFamily="34" charset="0"/>
              </a:rPr>
              <a:t>Case 1: level data</a:t>
            </a:r>
          </a:p>
          <a:p>
            <a:pPr marL="1485900" lvl="3" indent="-571500" algn="just">
              <a:spcBef>
                <a:spcPct val="0"/>
              </a:spcBef>
              <a:buFont typeface="Wingdings" panose="05000000000000000000" pitchFamily="2" charset="2"/>
              <a:buChar char="ü"/>
              <a:defRPr/>
            </a:pPr>
            <a:r>
              <a:rPr lang="en-US" altLang="en-US" sz="4000" dirty="0">
                <a:solidFill>
                  <a:schemeClr val="tx1"/>
                </a:solidFill>
                <a:latin typeface="Arial" panose="020B0604020202020204" pitchFamily="34" charset="0"/>
                <a:ea typeface="Montserrat Medium"/>
                <a:cs typeface="Arial" panose="020B0604020202020204" pitchFamily="34" charset="0"/>
                <a:sym typeface="Montserrat Medium"/>
              </a:rPr>
              <a:t>Simple Average</a:t>
            </a:r>
          </a:p>
          <a:p>
            <a:pPr marL="1485900" lvl="3" indent="-571500" algn="just">
              <a:spcBef>
                <a:spcPct val="0"/>
              </a:spcBef>
              <a:buFont typeface="Wingdings" panose="05000000000000000000" pitchFamily="2" charset="2"/>
              <a:buChar char="ü"/>
              <a:defRPr/>
            </a:pPr>
            <a:r>
              <a:rPr lang="en-US" altLang="en-US" sz="4000" dirty="0">
                <a:solidFill>
                  <a:schemeClr val="tx1"/>
                </a:solidFill>
                <a:latin typeface="Arial" panose="020B0604020202020204" pitchFamily="34" charset="0"/>
                <a:ea typeface="Montserrat Medium"/>
                <a:cs typeface="Arial" panose="020B0604020202020204" pitchFamily="34" charset="0"/>
                <a:sym typeface="Montserrat Medium"/>
              </a:rPr>
              <a:t>Moving Average</a:t>
            </a:r>
          </a:p>
          <a:p>
            <a:pPr marL="1485900" lvl="3" indent="-571500" algn="just">
              <a:spcBef>
                <a:spcPct val="0"/>
              </a:spcBef>
              <a:buFont typeface="Wingdings" panose="05000000000000000000" pitchFamily="2" charset="2"/>
              <a:buChar char="ü"/>
              <a:defRPr/>
            </a:pPr>
            <a:r>
              <a:rPr lang="en-US" altLang="en-US" sz="4000" dirty="0">
                <a:solidFill>
                  <a:schemeClr val="tx1"/>
                </a:solidFill>
                <a:latin typeface="Arial" panose="020B0604020202020204" pitchFamily="34" charset="0"/>
                <a:ea typeface="Montserrat Medium"/>
                <a:cs typeface="Arial" panose="020B0604020202020204" pitchFamily="34" charset="0"/>
                <a:sym typeface="Montserrat Medium"/>
              </a:rPr>
              <a:t>Simple Exponential Smoothing</a:t>
            </a:r>
          </a:p>
          <a:p>
            <a:pPr marL="0" lvl="1" indent="0" algn="just">
              <a:spcBef>
                <a:spcPct val="0"/>
              </a:spcBef>
              <a:defRPr/>
            </a:pPr>
            <a:endParaRPr lang="en-US" altLang="en-US" sz="4000" dirty="0">
              <a:solidFill>
                <a:schemeClr val="tx1"/>
              </a:solidFill>
              <a:latin typeface="Arial" panose="020B0604020202020204" pitchFamily="34" charset="0"/>
              <a:ea typeface="Montserrat Medium"/>
              <a:cs typeface="Arial" panose="020B0604020202020204" pitchFamily="34" charset="0"/>
              <a:sym typeface="Montserrat Medium"/>
            </a:endParaRPr>
          </a:p>
          <a:p>
            <a:pPr indent="-457200" algn="just">
              <a:spcBef>
                <a:spcPct val="0"/>
              </a:spcBef>
              <a:buFont typeface="Wingdings" panose="05000000000000000000" pitchFamily="2" charset="2"/>
              <a:buChar char="v"/>
              <a:defRPr/>
            </a:pPr>
            <a:r>
              <a:rPr lang="en-US" altLang="en-US" sz="4000" dirty="0">
                <a:solidFill>
                  <a:schemeClr val="tx1"/>
                </a:solidFill>
                <a:latin typeface="Arial" panose="020B0604020202020204" pitchFamily="34" charset="0"/>
                <a:cs typeface="Arial" panose="020B0604020202020204" pitchFamily="34" charset="0"/>
              </a:rPr>
              <a:t>Case 2: trend data</a:t>
            </a:r>
          </a:p>
          <a:p>
            <a:pPr marL="1485900" lvl="3" indent="-571500" algn="just">
              <a:spcBef>
                <a:spcPct val="0"/>
              </a:spcBef>
              <a:buFont typeface="Wingdings" panose="05000000000000000000" pitchFamily="2" charset="2"/>
              <a:buChar char="ü"/>
              <a:defRPr/>
            </a:pPr>
            <a:r>
              <a:rPr lang="en-US" altLang="en-US" sz="4000" dirty="0">
                <a:solidFill>
                  <a:schemeClr val="tx1"/>
                </a:solidFill>
                <a:latin typeface="Arial" panose="020B0604020202020204" pitchFamily="34" charset="0"/>
                <a:ea typeface="Montserrat Medium"/>
                <a:cs typeface="Arial" panose="020B0604020202020204" pitchFamily="34" charset="0"/>
                <a:sym typeface="Montserrat Medium"/>
              </a:rPr>
              <a:t>Linear Regression</a:t>
            </a:r>
          </a:p>
          <a:p>
            <a:pPr marL="1485900" lvl="3" indent="-571500" algn="just">
              <a:spcBef>
                <a:spcPct val="0"/>
              </a:spcBef>
              <a:buFont typeface="Wingdings" panose="05000000000000000000" pitchFamily="2" charset="2"/>
              <a:buChar char="ü"/>
              <a:defRPr/>
            </a:pPr>
            <a:r>
              <a:rPr lang="en-US" altLang="en-US" sz="4000" dirty="0">
                <a:solidFill>
                  <a:schemeClr val="tx1"/>
                </a:solidFill>
                <a:latin typeface="Arial" panose="020B0604020202020204" pitchFamily="34" charset="0"/>
                <a:ea typeface="Montserrat Medium"/>
                <a:cs typeface="Arial" panose="020B0604020202020204" pitchFamily="34" charset="0"/>
                <a:sym typeface="Montserrat Medium"/>
              </a:rPr>
              <a:t>Holt’s model (Double Exponential)</a:t>
            </a:r>
          </a:p>
          <a:p>
            <a:pPr marL="0" lvl="1" indent="0" algn="just">
              <a:spcBef>
                <a:spcPct val="0"/>
              </a:spcBef>
              <a:defRPr/>
            </a:pPr>
            <a:r>
              <a:rPr lang="en-US" altLang="en-US" sz="4000" dirty="0">
                <a:solidFill>
                  <a:schemeClr val="tx1"/>
                </a:solidFill>
                <a:latin typeface="Arial" panose="020B0604020202020204" pitchFamily="34" charset="0"/>
                <a:ea typeface="Montserrat Medium"/>
                <a:cs typeface="Arial" panose="020B0604020202020204" pitchFamily="34" charset="0"/>
                <a:sym typeface="Montserrat Medium"/>
              </a:rPr>
              <a:t>             </a:t>
            </a:r>
          </a:p>
          <a:p>
            <a:pPr marL="457200" lvl="1" indent="-457200" algn="just">
              <a:spcBef>
                <a:spcPct val="0"/>
              </a:spcBef>
              <a:buFont typeface="Wingdings" panose="05000000000000000000" pitchFamily="2" charset="2"/>
              <a:buChar char="v"/>
              <a:defRPr/>
            </a:pPr>
            <a:endParaRPr lang="en-US" altLang="en-US" sz="4000" dirty="0">
              <a:solidFill>
                <a:schemeClr val="tx1"/>
              </a:solidFill>
              <a:latin typeface="Arial" panose="020B0604020202020204" pitchFamily="34" charset="0"/>
              <a:ea typeface="Montserrat Medium"/>
              <a:cs typeface="Arial" panose="020B0604020202020204" pitchFamily="34" charset="0"/>
              <a:sym typeface="Montserrat Medium"/>
            </a:endParaRPr>
          </a:p>
          <a:p>
            <a:pPr indent="-457200" algn="just">
              <a:spcBef>
                <a:spcPct val="0"/>
              </a:spcBef>
              <a:buFont typeface="Wingdings" panose="05000000000000000000" pitchFamily="2" charset="2"/>
              <a:buChar char="v"/>
              <a:defRPr/>
            </a:pPr>
            <a:r>
              <a:rPr lang="en-US" altLang="en-US" sz="4000" dirty="0">
                <a:solidFill>
                  <a:schemeClr val="tx1"/>
                </a:solidFill>
                <a:latin typeface="Arial" panose="020B0604020202020204" pitchFamily="34" charset="0"/>
                <a:cs typeface="Arial" panose="020B0604020202020204" pitchFamily="34" charset="0"/>
              </a:rPr>
              <a:t>Case 3: seasonal data</a:t>
            </a:r>
          </a:p>
          <a:p>
            <a:pPr marL="1485900" lvl="3" indent="-571500" algn="just">
              <a:spcBef>
                <a:spcPct val="0"/>
              </a:spcBef>
              <a:buFont typeface="Wingdings" panose="05000000000000000000" pitchFamily="2" charset="2"/>
              <a:buChar char="ü"/>
              <a:defRPr/>
            </a:pPr>
            <a:r>
              <a:rPr lang="en-US" altLang="en-US" sz="4000" dirty="0">
                <a:solidFill>
                  <a:schemeClr val="tx1"/>
                </a:solidFill>
                <a:latin typeface="Arial" panose="020B0604020202020204" pitchFamily="34" charset="0"/>
                <a:ea typeface="Montserrat Medium"/>
                <a:cs typeface="Arial" panose="020B0604020202020204" pitchFamily="34" charset="0"/>
                <a:sym typeface="Montserrat Medium"/>
              </a:rPr>
              <a:t>Holt Winter’s model (Triple Exponential)</a:t>
            </a:r>
          </a:p>
          <a:p>
            <a:pPr marL="0" indent="0" algn="just">
              <a:spcBef>
                <a:spcPct val="0"/>
              </a:spcBef>
              <a:defRPr/>
            </a:pPr>
            <a:endParaRPr lang="en-US" altLang="en-US" sz="4000" dirty="0">
              <a:solidFill>
                <a:schemeClr val="tx1"/>
              </a:solidFill>
              <a:latin typeface="Arial" panose="020B0604020202020204" pitchFamily="34" charset="0"/>
              <a:cs typeface="Arial" panose="020B0604020202020204" pitchFamily="34" charset="0"/>
            </a:endParaRPr>
          </a:p>
          <a:p>
            <a:pPr marL="0" indent="0" algn="just">
              <a:spcBef>
                <a:spcPct val="0"/>
              </a:spcBef>
              <a:defRPr/>
            </a:pPr>
            <a:endParaRPr lang="en-IN" altLang="en-US" sz="3600" dirty="0">
              <a:solidFill>
                <a:schemeClr val="tx1"/>
              </a:solidFill>
              <a:latin typeface="+mn-lt"/>
              <a:ea typeface="Montserrat Medium"/>
              <a:cs typeface="Montserrat Medium"/>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7256938" y="144025"/>
            <a:ext cx="5590223"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Time Series Models</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651929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 calcmode="lin" valueType="num">
                                      <p:cBhvr additive="base">
                                        <p:cTn id="3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 calcmode="lin" valueType="num">
                                      <p:cBhvr additive="base">
                                        <p:cTn id="39"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anim calcmode="lin" valueType="num">
                                      <p:cBhvr additive="base">
                                        <p:cTn id="43"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04590" y="1427425"/>
            <a:ext cx="17849270" cy="9910405"/>
          </a:xfrm>
        </p:spPr>
        <p:txBody>
          <a:bodyPr/>
          <a:lstStyle/>
          <a:p>
            <a:pPr indent="-457200" algn="just">
              <a:spcBef>
                <a:spcPct val="0"/>
              </a:spcBef>
              <a:buFont typeface="Wingdings" panose="05000000000000000000" pitchFamily="2" charset="2"/>
              <a:buChar char="v"/>
              <a:defRPr/>
            </a:pPr>
            <a:r>
              <a:rPr lang="en-US" altLang="en-US" sz="4000" b="1" u="sng"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Case 1: level data (</a:t>
            </a:r>
            <a:r>
              <a:rPr lang="en-US" altLang="en-US" sz="4000" b="1" u="sng" dirty="0">
                <a:solidFill>
                  <a:schemeClr val="tx1"/>
                </a:solidFill>
                <a:effectLst>
                  <a:outerShdw blurRad="38100" dist="38100" dir="2700000" algn="tl">
                    <a:srgbClr val="000000">
                      <a:alpha val="43137"/>
                    </a:srgbClr>
                  </a:outerShdw>
                </a:effectLst>
                <a:latin typeface="Arial" panose="020B0604020202020204" pitchFamily="34" charset="0"/>
                <a:ea typeface="Montserrat Medium"/>
                <a:cs typeface="Arial" panose="020B0604020202020204" pitchFamily="34" charset="0"/>
                <a:sym typeface="Montserrat Medium"/>
              </a:rPr>
              <a:t>Simple Exponential Smoothing)</a:t>
            </a:r>
          </a:p>
          <a:p>
            <a:pPr indent="-457200" algn="just">
              <a:spcBef>
                <a:spcPct val="0"/>
              </a:spcBef>
              <a:buFont typeface="Wingdings" panose="05000000000000000000" pitchFamily="2" charset="2"/>
              <a:buChar char="v"/>
              <a:defRPr/>
            </a:pPr>
            <a:endParaRPr lang="en-US" altLang="en-US" sz="4000" dirty="0">
              <a:solidFill>
                <a:schemeClr val="tx1"/>
              </a:solidFill>
              <a:latin typeface="Arial" panose="020B0604020202020204" pitchFamily="34" charset="0"/>
              <a:cs typeface="Arial" panose="020B0604020202020204" pitchFamily="34" charset="0"/>
            </a:endParaRPr>
          </a:p>
          <a:p>
            <a:pPr indent="-471202"/>
            <a:r>
              <a:rPr lang="en-US" altLang="en-US" sz="4000" i="1" dirty="0">
                <a:solidFill>
                  <a:schemeClr val="tx1"/>
                </a:solidFill>
                <a:latin typeface="Times New Roman" panose="02020603050405020304" pitchFamily="18" charset="0"/>
                <a:cs typeface="Times New Roman" panose="02020603050405020304" pitchFamily="18" charset="0"/>
              </a:rPr>
              <a:t>For example, </a:t>
            </a:r>
            <a:r>
              <a:rPr lang="en-US" altLang="en-US" sz="4000" dirty="0">
                <a:solidFill>
                  <a:schemeClr val="tx1"/>
                </a:solidFill>
                <a:latin typeface="Times New Roman" panose="02020603050405020304" pitchFamily="18" charset="0"/>
                <a:cs typeface="Times New Roman" panose="02020603050405020304" pitchFamily="18" charset="0"/>
              </a:rPr>
              <a:t>the demand for a product in last 6 years was as follows:</a:t>
            </a:r>
          </a:p>
          <a:p>
            <a:pPr indent="-471202"/>
            <a:endParaRPr lang="en-US" altLang="en-US" sz="4000" i="1" dirty="0">
              <a:solidFill>
                <a:schemeClr val="tx1"/>
              </a:solidFill>
              <a:latin typeface="Times New Roman" panose="02020603050405020304" pitchFamily="18" charset="0"/>
              <a:cs typeface="Times New Roman" panose="02020603050405020304" pitchFamily="18" charset="0"/>
            </a:endParaRPr>
          </a:p>
          <a:p>
            <a:pPr indent="-471202"/>
            <a:endParaRPr lang="en-US" altLang="en-US" sz="4000" i="1" dirty="0">
              <a:solidFill>
                <a:schemeClr val="tx1"/>
              </a:solidFill>
              <a:latin typeface="Times New Roman" panose="02020603050405020304" pitchFamily="18" charset="0"/>
              <a:cs typeface="Times New Roman" panose="02020603050405020304" pitchFamily="18" charset="0"/>
            </a:endParaRPr>
          </a:p>
          <a:p>
            <a:pPr indent="-471202"/>
            <a:endParaRPr lang="en-US" altLang="en-US" sz="4000" i="1" dirty="0">
              <a:solidFill>
                <a:schemeClr val="tx1"/>
              </a:solidFill>
              <a:latin typeface="Times New Roman" panose="02020603050405020304" pitchFamily="18" charset="0"/>
              <a:cs typeface="Times New Roman" panose="02020603050405020304" pitchFamily="18" charset="0"/>
            </a:endParaRPr>
          </a:p>
          <a:p>
            <a:pPr indent="-471202"/>
            <a:endParaRPr lang="en-US" altLang="en-US" sz="3600" dirty="0">
              <a:solidFill>
                <a:schemeClr val="tx1"/>
              </a:solidFill>
              <a:latin typeface="Times New Roman" panose="02020603050405020304" pitchFamily="18" charset="0"/>
              <a:cs typeface="Times New Roman" panose="02020603050405020304" pitchFamily="18" charset="0"/>
            </a:endParaRPr>
          </a:p>
          <a:p>
            <a:pPr indent="-471202"/>
            <a:r>
              <a:rPr lang="en-US" altLang="en-US" sz="3600" dirty="0">
                <a:solidFill>
                  <a:schemeClr val="tx1"/>
                </a:solidFill>
                <a:latin typeface="Times New Roman" panose="02020603050405020304" pitchFamily="18" charset="0"/>
                <a:cs typeface="Times New Roman" panose="02020603050405020304" pitchFamily="18" charset="0"/>
              </a:rPr>
              <a:t>Different ways of forecasting the demand for 2018 could be:</a:t>
            </a:r>
          </a:p>
          <a:p>
            <a:pPr marL="557498" indent="-571500">
              <a:buFont typeface="Wingdings" panose="05000000000000000000" pitchFamily="2" charset="2"/>
              <a:buChar char="ü"/>
            </a:pPr>
            <a:r>
              <a:rPr lang="en-US" altLang="en-US" sz="3600" dirty="0">
                <a:solidFill>
                  <a:schemeClr val="tx1"/>
                </a:solidFill>
                <a:latin typeface="Times New Roman" panose="02020603050405020304" pitchFamily="18" charset="0"/>
                <a:cs typeface="Times New Roman" panose="02020603050405020304" pitchFamily="18" charset="0"/>
              </a:rPr>
              <a:t>Average: 27</a:t>
            </a:r>
          </a:p>
          <a:p>
            <a:pPr marL="557498" indent="-571500">
              <a:buFont typeface="Wingdings" panose="05000000000000000000" pitchFamily="2" charset="2"/>
              <a:buChar char="ü"/>
            </a:pPr>
            <a:r>
              <a:rPr lang="en-US" altLang="en-US" sz="3600" dirty="0">
                <a:solidFill>
                  <a:schemeClr val="tx1"/>
                </a:solidFill>
                <a:latin typeface="Times New Roman" panose="02020603050405020304" pitchFamily="18" charset="0"/>
                <a:cs typeface="Times New Roman" panose="02020603050405020304" pitchFamily="18" charset="0"/>
              </a:rPr>
              <a:t>Last few values (recent 4): 26.25</a:t>
            </a:r>
          </a:p>
          <a:p>
            <a:pPr marL="557498" indent="-571500">
              <a:buFont typeface="Wingdings" panose="05000000000000000000" pitchFamily="2" charset="2"/>
              <a:buChar char="ü"/>
            </a:pPr>
            <a:r>
              <a:rPr lang="en-US" altLang="en-US" sz="3600" dirty="0">
                <a:solidFill>
                  <a:schemeClr val="tx1"/>
                </a:solidFill>
                <a:latin typeface="Times New Roman" panose="02020603050405020304" pitchFamily="18" charset="0"/>
                <a:cs typeface="Times New Roman" panose="02020603050405020304" pitchFamily="18" charset="0"/>
              </a:rPr>
              <a:t>Weighted average of recent values (Weight % age as .50, .30 and .20 for last 3 values): 26.9</a:t>
            </a:r>
          </a:p>
          <a:p>
            <a:pPr marL="557498" indent="-571500">
              <a:buFont typeface="Wingdings" panose="05000000000000000000" pitchFamily="2" charset="2"/>
              <a:buChar char="ü"/>
            </a:pPr>
            <a:r>
              <a:rPr lang="en-US" altLang="en-US" sz="3600" dirty="0">
                <a:solidFill>
                  <a:schemeClr val="tx1"/>
                </a:solidFill>
                <a:latin typeface="Times New Roman" panose="02020603050405020304" pitchFamily="18" charset="0"/>
                <a:cs typeface="Times New Roman" panose="02020603050405020304" pitchFamily="18" charset="0"/>
              </a:rPr>
              <a:t>Average after removing outliers: 26</a:t>
            </a:r>
          </a:p>
          <a:p>
            <a:pPr indent="-471202"/>
            <a:endParaRPr lang="en-US" altLang="en-US" sz="3600" dirty="0">
              <a:solidFill>
                <a:schemeClr val="tx1"/>
              </a:solidFill>
              <a:latin typeface="Times New Roman" panose="02020603050405020304" pitchFamily="18" charset="0"/>
              <a:cs typeface="Times New Roman" panose="02020603050405020304" pitchFamily="18" charset="0"/>
            </a:endParaRPr>
          </a:p>
          <a:p>
            <a:pPr indent="-471202"/>
            <a:r>
              <a:rPr lang="en-US" altLang="en-US" sz="3600" dirty="0">
                <a:solidFill>
                  <a:schemeClr val="tx1"/>
                </a:solidFill>
                <a:latin typeface="Times New Roman" panose="02020603050405020304" pitchFamily="18" charset="0"/>
                <a:cs typeface="Times New Roman" panose="02020603050405020304" pitchFamily="18" charset="0"/>
              </a:rPr>
              <a:t>This can be represented as F = a + </a:t>
            </a:r>
            <a:r>
              <a:rPr lang="el-GR" altLang="en-US" sz="3600" dirty="0">
                <a:solidFill>
                  <a:schemeClr val="tx1"/>
                </a:solidFill>
                <a:latin typeface="Times New Roman" panose="02020603050405020304" pitchFamily="18" charset="0"/>
                <a:cs typeface="Times New Roman" panose="02020603050405020304" pitchFamily="18" charset="0"/>
              </a:rPr>
              <a:t>ε</a:t>
            </a:r>
            <a:r>
              <a:rPr lang="en-US" altLang="en-US" sz="3600" dirty="0">
                <a:solidFill>
                  <a:schemeClr val="tx1"/>
                </a:solidFill>
                <a:latin typeface="Times New Roman" panose="02020603050405020304" pitchFamily="18" charset="0"/>
                <a:cs typeface="Times New Roman" panose="02020603050405020304" pitchFamily="18" charset="0"/>
              </a:rPr>
              <a:t>	</a:t>
            </a:r>
            <a:r>
              <a:rPr lang="en-US" altLang="en-US" sz="3600" i="1" dirty="0">
                <a:solidFill>
                  <a:schemeClr val="tx1"/>
                </a:solidFill>
                <a:latin typeface="Times New Roman" panose="02020603050405020304" pitchFamily="18" charset="0"/>
                <a:cs typeface="Times New Roman" panose="02020603050405020304" pitchFamily="18" charset="0"/>
              </a:rPr>
              <a:t>(since there is not observable trend)</a:t>
            </a:r>
            <a:endParaRPr lang="en-US" altLang="en-US" sz="3600" dirty="0">
              <a:solidFill>
                <a:schemeClr val="tx1"/>
              </a:solidFill>
              <a:latin typeface="Times New Roman" panose="02020603050405020304" pitchFamily="18" charset="0"/>
              <a:cs typeface="Times New Roman" panose="02020603050405020304" pitchFamily="18" charset="0"/>
            </a:endParaRPr>
          </a:p>
          <a:p>
            <a:pPr marL="0" indent="0" algn="just">
              <a:spcBef>
                <a:spcPct val="0"/>
              </a:spcBef>
              <a:defRPr/>
            </a:pPr>
            <a:endParaRPr lang="en-US" altLang="en-US" sz="4000" dirty="0">
              <a:solidFill>
                <a:schemeClr val="tx1"/>
              </a:solidFill>
              <a:latin typeface="Arial" panose="020B0604020202020204" pitchFamily="34" charset="0"/>
              <a:ea typeface="Montserrat Medium"/>
              <a:cs typeface="Arial" panose="020B0604020202020204" pitchFamily="34" charset="0"/>
              <a:sym typeface="Montserrat Medium"/>
            </a:endParaRPr>
          </a:p>
          <a:p>
            <a:pPr marL="0" indent="0" algn="just">
              <a:spcBef>
                <a:spcPct val="0"/>
              </a:spcBef>
              <a:defRPr/>
            </a:pPr>
            <a:endParaRPr lang="en-US" altLang="en-US" sz="4000" dirty="0">
              <a:solidFill>
                <a:schemeClr val="tx1"/>
              </a:solidFill>
              <a:latin typeface="Arial" panose="020B0604020202020204" pitchFamily="34" charset="0"/>
              <a:cs typeface="Arial" panose="020B0604020202020204" pitchFamily="34" charset="0"/>
            </a:endParaRPr>
          </a:p>
          <a:p>
            <a:pPr marL="0" indent="0" algn="just">
              <a:spcBef>
                <a:spcPct val="0"/>
              </a:spcBef>
              <a:defRPr/>
            </a:pPr>
            <a:endParaRPr lang="en-IN" altLang="en-US" sz="3600" dirty="0">
              <a:solidFill>
                <a:schemeClr val="tx1"/>
              </a:solidFill>
              <a:latin typeface="+mn-lt"/>
              <a:ea typeface="Montserrat Medium"/>
              <a:cs typeface="Montserrat Medium"/>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7256938" y="144025"/>
            <a:ext cx="9042242"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Time Series Models </a:t>
            </a:r>
            <a:r>
              <a:rPr lang="en-IN" sz="4000" dirty="0"/>
              <a:t>(Contd..)</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graphicFrame>
        <p:nvGraphicFramePr>
          <p:cNvPr id="5" name="Table 4">
            <a:extLst>
              <a:ext uri="{FF2B5EF4-FFF2-40B4-BE49-F238E27FC236}">
                <a16:creationId xmlns:a16="http://schemas.microsoft.com/office/drawing/2014/main" id="{38AC8E81-AAAE-459B-9AA8-3E1D370272EC}"/>
              </a:ext>
            </a:extLst>
          </p:cNvPr>
          <p:cNvGraphicFramePr>
            <a:graphicFrameLocks noGrp="1"/>
          </p:cNvGraphicFramePr>
          <p:nvPr>
            <p:extLst>
              <p:ext uri="{D42A27DB-BD31-4B8C-83A1-F6EECF244321}">
                <p14:modId xmlns:p14="http://schemas.microsoft.com/office/powerpoint/2010/main" val="2215273986"/>
              </p:ext>
            </p:extLst>
          </p:nvPr>
        </p:nvGraphicFramePr>
        <p:xfrm>
          <a:off x="2896444" y="3429000"/>
          <a:ext cx="13402736" cy="1666343"/>
        </p:xfrm>
        <a:graphic>
          <a:graphicData uri="http://schemas.openxmlformats.org/drawingml/2006/table">
            <a:tbl>
              <a:tblPr firstRow="1" bandRow="1">
                <a:tableStyleId>{5C22544A-7EE6-4342-B048-85BDC9FD1C3A}</a:tableStyleId>
              </a:tblPr>
              <a:tblGrid>
                <a:gridCol w="1675342">
                  <a:extLst>
                    <a:ext uri="{9D8B030D-6E8A-4147-A177-3AD203B41FA5}">
                      <a16:colId xmlns:a16="http://schemas.microsoft.com/office/drawing/2014/main" val="20000"/>
                    </a:ext>
                  </a:extLst>
                </a:gridCol>
                <a:gridCol w="1675342">
                  <a:extLst>
                    <a:ext uri="{9D8B030D-6E8A-4147-A177-3AD203B41FA5}">
                      <a16:colId xmlns:a16="http://schemas.microsoft.com/office/drawing/2014/main" val="20001"/>
                    </a:ext>
                  </a:extLst>
                </a:gridCol>
                <a:gridCol w="1675342">
                  <a:extLst>
                    <a:ext uri="{9D8B030D-6E8A-4147-A177-3AD203B41FA5}">
                      <a16:colId xmlns:a16="http://schemas.microsoft.com/office/drawing/2014/main" val="20002"/>
                    </a:ext>
                  </a:extLst>
                </a:gridCol>
                <a:gridCol w="1675342">
                  <a:extLst>
                    <a:ext uri="{9D8B030D-6E8A-4147-A177-3AD203B41FA5}">
                      <a16:colId xmlns:a16="http://schemas.microsoft.com/office/drawing/2014/main" val="20003"/>
                    </a:ext>
                  </a:extLst>
                </a:gridCol>
                <a:gridCol w="1675342">
                  <a:extLst>
                    <a:ext uri="{9D8B030D-6E8A-4147-A177-3AD203B41FA5}">
                      <a16:colId xmlns:a16="http://schemas.microsoft.com/office/drawing/2014/main" val="20004"/>
                    </a:ext>
                  </a:extLst>
                </a:gridCol>
                <a:gridCol w="1675342">
                  <a:extLst>
                    <a:ext uri="{9D8B030D-6E8A-4147-A177-3AD203B41FA5}">
                      <a16:colId xmlns:a16="http://schemas.microsoft.com/office/drawing/2014/main" val="20005"/>
                    </a:ext>
                  </a:extLst>
                </a:gridCol>
                <a:gridCol w="1675342">
                  <a:extLst>
                    <a:ext uri="{9D8B030D-6E8A-4147-A177-3AD203B41FA5}">
                      <a16:colId xmlns:a16="http://schemas.microsoft.com/office/drawing/2014/main" val="20006"/>
                    </a:ext>
                  </a:extLst>
                </a:gridCol>
                <a:gridCol w="1675342">
                  <a:extLst>
                    <a:ext uri="{9D8B030D-6E8A-4147-A177-3AD203B41FA5}">
                      <a16:colId xmlns:a16="http://schemas.microsoft.com/office/drawing/2014/main" val="20007"/>
                    </a:ext>
                  </a:extLst>
                </a:gridCol>
              </a:tblGrid>
              <a:tr h="1025677">
                <a:tc>
                  <a:txBody>
                    <a:bodyPr/>
                    <a:lstStyle/>
                    <a:p>
                      <a:r>
                        <a:rPr lang="en-US" sz="2300" dirty="0">
                          <a:latin typeface="Times New Roman" pitchFamily="18" charset="0"/>
                          <a:cs typeface="Times New Roman" pitchFamily="18" charset="0"/>
                        </a:rPr>
                        <a:t>Year</a:t>
                      </a:r>
                    </a:p>
                  </a:txBody>
                  <a:tcPr marL="150781" marR="150781" marT="75357" marB="75357"/>
                </a:tc>
                <a:tc>
                  <a:txBody>
                    <a:bodyPr/>
                    <a:lstStyle/>
                    <a:p>
                      <a:r>
                        <a:rPr lang="en-US" sz="2300" dirty="0">
                          <a:latin typeface="Times New Roman" pitchFamily="18" charset="0"/>
                          <a:cs typeface="Times New Roman" pitchFamily="18" charset="0"/>
                        </a:rPr>
                        <a:t>2012</a:t>
                      </a:r>
                    </a:p>
                  </a:txBody>
                  <a:tcPr marL="150781" marR="150781" marT="75357" marB="75357"/>
                </a:tc>
                <a:tc>
                  <a:txBody>
                    <a:bodyPr/>
                    <a:lstStyle/>
                    <a:p>
                      <a:r>
                        <a:rPr lang="en-US" sz="2300" dirty="0">
                          <a:latin typeface="Times New Roman" pitchFamily="18" charset="0"/>
                          <a:cs typeface="Times New Roman" pitchFamily="18" charset="0"/>
                        </a:rPr>
                        <a:t>2013</a:t>
                      </a:r>
                    </a:p>
                  </a:txBody>
                  <a:tcPr marL="150781" marR="150781" marT="75357" marB="75357"/>
                </a:tc>
                <a:tc>
                  <a:txBody>
                    <a:bodyPr/>
                    <a:lstStyle/>
                    <a:p>
                      <a:r>
                        <a:rPr lang="en-US" sz="2300" dirty="0">
                          <a:latin typeface="Times New Roman" pitchFamily="18" charset="0"/>
                          <a:cs typeface="Times New Roman" pitchFamily="18" charset="0"/>
                        </a:rPr>
                        <a:t>2014</a:t>
                      </a:r>
                    </a:p>
                  </a:txBody>
                  <a:tcPr marL="150781" marR="150781" marT="75357" marB="75357"/>
                </a:tc>
                <a:tc>
                  <a:txBody>
                    <a:bodyPr/>
                    <a:lstStyle/>
                    <a:p>
                      <a:r>
                        <a:rPr lang="en-US" sz="2300" dirty="0">
                          <a:latin typeface="Times New Roman" pitchFamily="18" charset="0"/>
                          <a:cs typeface="Times New Roman" pitchFamily="18" charset="0"/>
                        </a:rPr>
                        <a:t>2015</a:t>
                      </a:r>
                    </a:p>
                  </a:txBody>
                  <a:tcPr marL="150781" marR="150781" marT="75357" marB="75357"/>
                </a:tc>
                <a:tc>
                  <a:txBody>
                    <a:bodyPr/>
                    <a:lstStyle/>
                    <a:p>
                      <a:r>
                        <a:rPr lang="en-US" sz="2300" dirty="0">
                          <a:latin typeface="Times New Roman" pitchFamily="18" charset="0"/>
                          <a:cs typeface="Times New Roman" pitchFamily="18" charset="0"/>
                        </a:rPr>
                        <a:t>2016</a:t>
                      </a:r>
                    </a:p>
                  </a:txBody>
                  <a:tcPr marL="150781" marR="150781" marT="75357" marB="75357"/>
                </a:tc>
                <a:tc>
                  <a:txBody>
                    <a:bodyPr/>
                    <a:lstStyle/>
                    <a:p>
                      <a:r>
                        <a:rPr lang="en-US" sz="2300" dirty="0">
                          <a:latin typeface="Times New Roman" pitchFamily="18" charset="0"/>
                          <a:cs typeface="Times New Roman" pitchFamily="18" charset="0"/>
                        </a:rPr>
                        <a:t>2017</a:t>
                      </a:r>
                    </a:p>
                  </a:txBody>
                  <a:tcPr marL="150781" marR="150781" marT="75357" marB="75357"/>
                </a:tc>
                <a:tc>
                  <a:txBody>
                    <a:bodyPr/>
                    <a:lstStyle/>
                    <a:p>
                      <a:r>
                        <a:rPr lang="en-US" sz="2300" dirty="0">
                          <a:latin typeface="Times New Roman" pitchFamily="18" charset="0"/>
                          <a:cs typeface="Times New Roman" pitchFamily="18" charset="0"/>
                        </a:rPr>
                        <a:t>2018</a:t>
                      </a:r>
                    </a:p>
                  </a:txBody>
                  <a:tcPr marL="150781" marR="150781" marT="75357" marB="75357"/>
                </a:tc>
                <a:extLst>
                  <a:ext uri="{0D108BD9-81ED-4DB2-BD59-A6C34878D82A}">
                    <a16:rowId xmlns:a16="http://schemas.microsoft.com/office/drawing/2014/main" val="10000"/>
                  </a:ext>
                </a:extLst>
              </a:tr>
              <a:tr h="640666">
                <a:tc>
                  <a:txBody>
                    <a:bodyPr/>
                    <a:lstStyle/>
                    <a:p>
                      <a:r>
                        <a:rPr lang="en-US" sz="2300" dirty="0">
                          <a:latin typeface="Times New Roman" pitchFamily="18" charset="0"/>
                          <a:cs typeface="Times New Roman" pitchFamily="18" charset="0"/>
                        </a:rPr>
                        <a:t>Demand</a:t>
                      </a:r>
                    </a:p>
                  </a:txBody>
                  <a:tcPr marL="150781" marR="150781" marT="75357" marB="75357"/>
                </a:tc>
                <a:tc>
                  <a:txBody>
                    <a:bodyPr/>
                    <a:lstStyle/>
                    <a:p>
                      <a:r>
                        <a:rPr lang="en-US" sz="2300" dirty="0">
                          <a:latin typeface="Times New Roman" pitchFamily="18" charset="0"/>
                          <a:cs typeface="Times New Roman" pitchFamily="18" charset="0"/>
                        </a:rPr>
                        <a:t>25</a:t>
                      </a:r>
                    </a:p>
                  </a:txBody>
                  <a:tcPr marL="150781" marR="150781" marT="75357" marB="75357"/>
                </a:tc>
                <a:tc>
                  <a:txBody>
                    <a:bodyPr/>
                    <a:lstStyle/>
                    <a:p>
                      <a:r>
                        <a:rPr lang="en-US" sz="2300" dirty="0">
                          <a:latin typeface="Times New Roman" pitchFamily="18" charset="0"/>
                          <a:cs typeface="Times New Roman" pitchFamily="18" charset="0"/>
                        </a:rPr>
                        <a:t>32</a:t>
                      </a:r>
                    </a:p>
                  </a:txBody>
                  <a:tcPr marL="150781" marR="150781" marT="75357" marB="75357"/>
                </a:tc>
                <a:tc>
                  <a:txBody>
                    <a:bodyPr/>
                    <a:lstStyle/>
                    <a:p>
                      <a:r>
                        <a:rPr lang="en-US" sz="2300" dirty="0">
                          <a:latin typeface="Times New Roman" pitchFamily="18" charset="0"/>
                          <a:cs typeface="Times New Roman" pitchFamily="18" charset="0"/>
                        </a:rPr>
                        <a:t>24</a:t>
                      </a:r>
                    </a:p>
                  </a:txBody>
                  <a:tcPr marL="150781" marR="150781" marT="75357" marB="75357"/>
                </a:tc>
                <a:tc>
                  <a:txBody>
                    <a:bodyPr/>
                    <a:lstStyle/>
                    <a:p>
                      <a:r>
                        <a:rPr lang="en-US" sz="2300" dirty="0">
                          <a:latin typeface="Times New Roman" pitchFamily="18" charset="0"/>
                          <a:cs typeface="Times New Roman" pitchFamily="18" charset="0"/>
                        </a:rPr>
                        <a:t>28</a:t>
                      </a:r>
                    </a:p>
                  </a:txBody>
                  <a:tcPr marL="150781" marR="150781" marT="75357" marB="75357"/>
                </a:tc>
                <a:tc>
                  <a:txBody>
                    <a:bodyPr/>
                    <a:lstStyle/>
                    <a:p>
                      <a:r>
                        <a:rPr lang="en-US" sz="2300" dirty="0">
                          <a:latin typeface="Times New Roman" pitchFamily="18" charset="0"/>
                          <a:cs typeface="Times New Roman" pitchFamily="18" charset="0"/>
                        </a:rPr>
                        <a:t>26</a:t>
                      </a:r>
                    </a:p>
                  </a:txBody>
                  <a:tcPr marL="150781" marR="150781" marT="75357" marB="75357"/>
                </a:tc>
                <a:tc>
                  <a:txBody>
                    <a:bodyPr/>
                    <a:lstStyle/>
                    <a:p>
                      <a:r>
                        <a:rPr lang="en-US" sz="2300" dirty="0">
                          <a:latin typeface="Times New Roman" pitchFamily="18" charset="0"/>
                          <a:cs typeface="Times New Roman" pitchFamily="18" charset="0"/>
                        </a:rPr>
                        <a:t>27</a:t>
                      </a:r>
                    </a:p>
                  </a:txBody>
                  <a:tcPr marL="150781" marR="150781" marT="75357" marB="75357"/>
                </a:tc>
                <a:tc>
                  <a:txBody>
                    <a:bodyPr/>
                    <a:lstStyle/>
                    <a:p>
                      <a:r>
                        <a:rPr lang="en-US" sz="2300" dirty="0">
                          <a:latin typeface="Times New Roman" pitchFamily="18" charset="0"/>
                          <a:cs typeface="Times New Roman" pitchFamily="18" charset="0"/>
                        </a:rPr>
                        <a:t>?</a:t>
                      </a:r>
                    </a:p>
                  </a:txBody>
                  <a:tcPr marL="150781" marR="150781" marT="75357" marB="75357"/>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411792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 calcmode="lin" valueType="num">
                                      <p:cBhvr additive="base">
                                        <p:cTn id="1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7" end="7"/>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anim calcmode="lin" valueType="num">
                                      <p:cBhvr additive="base">
                                        <p:cTn id="17"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8" end="8"/>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anim calcmode="lin" valueType="num">
                                      <p:cBhvr additive="base">
                                        <p:cTn id="2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9" end="9"/>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anim calcmode="lin" valueType="num">
                                      <p:cBhvr additive="base">
                                        <p:cTn id="25"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anim calcmode="lin" valueType="num">
                                      <p:cBhvr additive="base">
                                        <p:cTn id="29"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13" end="13"/>
                                            </p:txEl>
                                          </p:spTgt>
                                        </p:tgtEl>
                                        <p:attrNameLst>
                                          <p:attrName>style.visibility</p:attrName>
                                        </p:attrNameLst>
                                      </p:cBhvr>
                                      <p:to>
                                        <p:strVal val="visible"/>
                                      </p:to>
                                    </p:set>
                                    <p:anim calcmode="lin" valueType="num">
                                      <p:cBhvr additive="base">
                                        <p:cTn id="35"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96030" y="2616145"/>
            <a:ext cx="17849270" cy="7028975"/>
          </a:xfrm>
        </p:spPr>
        <p:txBody>
          <a:bodyPr/>
          <a:lstStyle/>
          <a:p>
            <a:pPr marL="557498" indent="-571500">
              <a:buFont typeface="Wingdings" panose="05000000000000000000" pitchFamily="2" charset="2"/>
              <a:buChar char="v"/>
              <a:defRPr/>
            </a:pPr>
            <a:r>
              <a:rPr lang="en-US" altLang="en-US" sz="3600" dirty="0">
                <a:solidFill>
                  <a:schemeClr val="tx1"/>
                </a:solidFill>
                <a:latin typeface="+mn-lt"/>
                <a:cs typeface="Times New Roman" panose="02020603050405020304" pitchFamily="18" charset="0"/>
              </a:rPr>
              <a:t>Simple average: Equal weightage to all data points.</a:t>
            </a:r>
          </a:p>
          <a:p>
            <a:pPr marL="800100" indent="-571500">
              <a:buFont typeface="Wingdings" panose="05000000000000000000" pitchFamily="2" charset="2"/>
              <a:buChar char="v"/>
              <a:defRPr/>
            </a:pPr>
            <a:endParaRPr lang="en-US" altLang="en-US" sz="3600" dirty="0">
              <a:solidFill>
                <a:schemeClr val="tx1"/>
              </a:solidFill>
              <a:latin typeface="+mn-lt"/>
              <a:cs typeface="Times New Roman" panose="02020603050405020304" pitchFamily="18" charset="0"/>
            </a:endParaRPr>
          </a:p>
          <a:p>
            <a:pPr marL="800100" indent="-571500">
              <a:buFont typeface="Wingdings" panose="05000000000000000000" pitchFamily="2" charset="2"/>
              <a:buChar char="v"/>
              <a:defRPr/>
            </a:pPr>
            <a:r>
              <a:rPr lang="en-US" altLang="en-US" sz="3600" dirty="0">
                <a:solidFill>
                  <a:schemeClr val="tx1"/>
                </a:solidFill>
                <a:latin typeface="+mn-lt"/>
                <a:cs typeface="Times New Roman" panose="02020603050405020304" pitchFamily="18" charset="0"/>
              </a:rPr>
              <a:t>Weighted average: Recent data points are given higher weights.</a:t>
            </a:r>
          </a:p>
          <a:p>
            <a:pPr marL="1257300" lvl="1" indent="-571500">
              <a:buFont typeface="Wingdings" panose="05000000000000000000" pitchFamily="2" charset="2"/>
              <a:buChar char="v"/>
              <a:defRPr/>
            </a:pPr>
            <a:endParaRPr lang="en-US" altLang="en-US" sz="3600" dirty="0">
              <a:solidFill>
                <a:schemeClr val="tx1"/>
              </a:solidFill>
              <a:latin typeface="+mn-lt"/>
              <a:cs typeface="Times New Roman" panose="02020603050405020304" pitchFamily="18" charset="0"/>
            </a:endParaRPr>
          </a:p>
          <a:p>
            <a:pPr marL="800100" indent="-571500">
              <a:buFont typeface="Wingdings" panose="05000000000000000000" pitchFamily="2" charset="2"/>
              <a:buChar char="v"/>
              <a:defRPr/>
            </a:pPr>
            <a:r>
              <a:rPr lang="en-US" altLang="en-US" sz="3600" i="1" dirty="0">
                <a:solidFill>
                  <a:schemeClr val="tx1"/>
                </a:solidFill>
                <a:latin typeface="+mn-lt"/>
                <a:cs typeface="Times New Roman" panose="02020603050405020304" pitchFamily="18" charset="0"/>
              </a:rPr>
              <a:t>k-period </a:t>
            </a:r>
            <a:r>
              <a:rPr lang="en-US" altLang="en-US" sz="3600" dirty="0">
                <a:solidFill>
                  <a:schemeClr val="tx1"/>
                </a:solidFill>
                <a:latin typeface="+mn-lt"/>
                <a:cs typeface="Times New Roman" panose="02020603050405020304" pitchFamily="18" charset="0"/>
              </a:rPr>
              <a:t>moving average: Consider only recent data points, ignore the old ones.</a:t>
            </a:r>
          </a:p>
          <a:p>
            <a:pPr marL="1257300" lvl="1" indent="-571500">
              <a:buFont typeface="Wingdings" panose="05000000000000000000" pitchFamily="2" charset="2"/>
              <a:buChar char="v"/>
              <a:defRPr/>
            </a:pPr>
            <a:endParaRPr lang="en-US" altLang="en-US" sz="3600" dirty="0">
              <a:solidFill>
                <a:schemeClr val="tx1"/>
              </a:solidFill>
              <a:latin typeface="+mn-lt"/>
              <a:cs typeface="Times New Roman" panose="02020603050405020304" pitchFamily="18" charset="0"/>
            </a:endParaRPr>
          </a:p>
          <a:p>
            <a:pPr marL="800100" indent="-571500">
              <a:buFont typeface="Wingdings" panose="05000000000000000000" pitchFamily="2" charset="2"/>
              <a:buChar char="v"/>
              <a:defRPr/>
            </a:pPr>
            <a:r>
              <a:rPr lang="en-US" altLang="en-US" sz="3600" i="1" dirty="0">
                <a:solidFill>
                  <a:schemeClr val="tx1"/>
                </a:solidFill>
                <a:latin typeface="+mn-lt"/>
                <a:cs typeface="Times New Roman" panose="02020603050405020304" pitchFamily="18" charset="0"/>
              </a:rPr>
              <a:t>k-period </a:t>
            </a:r>
            <a:r>
              <a:rPr lang="en-US" altLang="en-US" sz="3600" dirty="0">
                <a:solidFill>
                  <a:schemeClr val="tx1"/>
                </a:solidFill>
                <a:latin typeface="+mn-lt"/>
                <a:cs typeface="Times New Roman" panose="02020603050405020304" pitchFamily="18" charset="0"/>
              </a:rPr>
              <a:t>weighted moving average: Consider only recent data points, with weights assigned.</a:t>
            </a:r>
          </a:p>
          <a:p>
            <a:pPr>
              <a:buFont typeface="Arial" charset="0"/>
              <a:buNone/>
              <a:defRPr/>
            </a:pPr>
            <a:endParaRPr lang="en-US" altLang="en-US" sz="2638" dirty="0">
              <a:solidFill>
                <a:schemeClr val="tx1"/>
              </a:solidFill>
              <a:latin typeface="Times New Roman" panose="02020603050405020304" pitchFamily="18" charset="0"/>
              <a:cs typeface="Times New Roman" panose="02020603050405020304" pitchFamily="18" charset="0"/>
            </a:endParaRPr>
          </a:p>
          <a:p>
            <a:pPr>
              <a:defRPr/>
            </a:pPr>
            <a:endParaRPr lang="en-US" altLang="en-US" sz="2638" dirty="0">
              <a:solidFill>
                <a:schemeClr val="tx1"/>
              </a:solidFill>
              <a:latin typeface="Times New Roman" panose="02020603050405020304" pitchFamily="18" charset="0"/>
              <a:cs typeface="Times New Roman" panose="02020603050405020304" pitchFamily="18" charset="0"/>
            </a:endParaRPr>
          </a:p>
          <a:p>
            <a:pPr marL="0" indent="0" algn="just">
              <a:spcBef>
                <a:spcPct val="0"/>
              </a:spcBef>
              <a:defRPr/>
            </a:pPr>
            <a:endParaRPr lang="en-US" altLang="en-US" sz="4000" dirty="0">
              <a:solidFill>
                <a:schemeClr val="tx1"/>
              </a:solidFill>
              <a:latin typeface="Arial" panose="020B0604020202020204" pitchFamily="34" charset="0"/>
              <a:ea typeface="Montserrat Medium"/>
              <a:cs typeface="Arial" panose="020B0604020202020204" pitchFamily="34" charset="0"/>
              <a:sym typeface="Montserrat Medium"/>
            </a:endParaRPr>
          </a:p>
          <a:p>
            <a:pPr marL="0" indent="0" algn="just">
              <a:spcBef>
                <a:spcPct val="0"/>
              </a:spcBef>
              <a:defRPr/>
            </a:pPr>
            <a:endParaRPr lang="en-US" altLang="en-US" sz="4000" dirty="0">
              <a:solidFill>
                <a:schemeClr val="tx1"/>
              </a:solidFill>
              <a:latin typeface="Arial" panose="020B0604020202020204" pitchFamily="34" charset="0"/>
              <a:cs typeface="Arial" panose="020B0604020202020204" pitchFamily="34" charset="0"/>
            </a:endParaRPr>
          </a:p>
          <a:p>
            <a:pPr marL="0" indent="0" algn="just">
              <a:spcBef>
                <a:spcPct val="0"/>
              </a:spcBef>
              <a:defRPr/>
            </a:pPr>
            <a:endParaRPr lang="en-IN" altLang="en-US" sz="3600" dirty="0">
              <a:solidFill>
                <a:schemeClr val="tx1"/>
              </a:solidFill>
              <a:latin typeface="+mn-lt"/>
              <a:ea typeface="Montserrat Medium"/>
              <a:cs typeface="Montserrat Medium"/>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7256938" y="144025"/>
            <a:ext cx="9042242"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Time Series Models </a:t>
            </a:r>
            <a:r>
              <a:rPr lang="en-IN" sz="4000" dirty="0"/>
              <a:t>(Contd..)</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4023148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04590" y="1427425"/>
            <a:ext cx="17849270" cy="9294852"/>
          </a:xfrm>
        </p:spPr>
        <p:txBody>
          <a:bodyPr/>
          <a:lstStyle/>
          <a:p>
            <a:r>
              <a:rPr lang="en-US" altLang="en-US" sz="3200" b="1" u="sng" dirty="0">
                <a:solidFill>
                  <a:schemeClr val="tx1"/>
                </a:solidFill>
                <a:effectLst>
                  <a:outerShdw blurRad="38100" dist="38100" dir="2700000" algn="tl">
                    <a:srgbClr val="000000">
                      <a:alpha val="43137"/>
                    </a:srgbClr>
                  </a:outerShdw>
                </a:effectLst>
                <a:latin typeface="Arial" panose="020B0604020202020204" pitchFamily="34" charset="0"/>
                <a:ea typeface="Montserrat Medium"/>
                <a:cs typeface="Arial" panose="020B0604020202020204" pitchFamily="34" charset="0"/>
                <a:sym typeface="Montserrat Medium"/>
              </a:rPr>
              <a:t>Simple Exponential Smoothing</a:t>
            </a:r>
          </a:p>
          <a:p>
            <a:endParaRPr lang="en-US" altLang="en-US" sz="3200" dirty="0">
              <a:solidFill>
                <a:schemeClr val="tx1"/>
              </a:solidFill>
              <a:latin typeface="+mn-lt"/>
              <a:cs typeface="Times New Roman" panose="02020603050405020304" pitchFamily="18" charset="0"/>
            </a:endParaRPr>
          </a:p>
          <a:p>
            <a:r>
              <a:rPr lang="en-US" altLang="en-US" sz="3200" dirty="0">
                <a:solidFill>
                  <a:schemeClr val="tx1"/>
                </a:solidFill>
                <a:latin typeface="+mn-lt"/>
                <a:cs typeface="Times New Roman" panose="02020603050405020304" pitchFamily="18" charset="0"/>
              </a:rPr>
              <a:t>F</a:t>
            </a:r>
            <a:r>
              <a:rPr lang="en-US" altLang="en-US" sz="3200" baseline="-25000" dirty="0">
                <a:solidFill>
                  <a:schemeClr val="tx1"/>
                </a:solidFill>
                <a:latin typeface="+mn-lt"/>
                <a:cs typeface="Times New Roman" panose="02020603050405020304" pitchFamily="18" charset="0"/>
              </a:rPr>
              <a:t>t+1</a:t>
            </a:r>
            <a:r>
              <a:rPr lang="en-US" altLang="en-US" sz="3200" dirty="0">
                <a:solidFill>
                  <a:schemeClr val="tx1"/>
                </a:solidFill>
                <a:latin typeface="+mn-lt"/>
                <a:cs typeface="Times New Roman" panose="02020603050405020304" pitchFamily="18" charset="0"/>
              </a:rPr>
              <a:t> = </a:t>
            </a:r>
            <a:r>
              <a:rPr lang="el-GR" altLang="en-US" sz="3200" dirty="0">
                <a:solidFill>
                  <a:schemeClr val="tx1"/>
                </a:solidFill>
                <a:latin typeface="+mn-lt"/>
                <a:cs typeface="Times New Roman" panose="02020603050405020304" pitchFamily="18" charset="0"/>
              </a:rPr>
              <a:t>α</a:t>
            </a:r>
            <a:r>
              <a:rPr lang="en-US" altLang="en-US" sz="3200" dirty="0">
                <a:solidFill>
                  <a:schemeClr val="tx1"/>
                </a:solidFill>
                <a:latin typeface="+mn-lt"/>
                <a:cs typeface="Times New Roman" panose="02020603050405020304" pitchFamily="18" charset="0"/>
              </a:rPr>
              <a:t> D</a:t>
            </a:r>
            <a:r>
              <a:rPr lang="en-US" altLang="en-US" sz="3200" baseline="-25000" dirty="0">
                <a:solidFill>
                  <a:schemeClr val="tx1"/>
                </a:solidFill>
                <a:latin typeface="+mn-lt"/>
                <a:cs typeface="Times New Roman" panose="02020603050405020304" pitchFamily="18" charset="0"/>
              </a:rPr>
              <a:t>t</a:t>
            </a:r>
            <a:r>
              <a:rPr lang="en-US" altLang="en-US" sz="3200" dirty="0">
                <a:solidFill>
                  <a:schemeClr val="tx1"/>
                </a:solidFill>
                <a:latin typeface="+mn-lt"/>
                <a:cs typeface="Times New Roman" panose="02020603050405020304" pitchFamily="18" charset="0"/>
              </a:rPr>
              <a:t> + (1 -</a:t>
            </a:r>
            <a:r>
              <a:rPr lang="el-GR" altLang="en-US" sz="3200" dirty="0">
                <a:solidFill>
                  <a:schemeClr val="tx1"/>
                </a:solidFill>
                <a:latin typeface="+mn-lt"/>
                <a:cs typeface="Times New Roman" panose="02020603050405020304" pitchFamily="18" charset="0"/>
              </a:rPr>
              <a:t> α</a:t>
            </a:r>
            <a:r>
              <a:rPr lang="en-US" altLang="en-US" sz="3200" dirty="0">
                <a:solidFill>
                  <a:schemeClr val="tx1"/>
                </a:solidFill>
                <a:latin typeface="+mn-lt"/>
                <a:cs typeface="Times New Roman" panose="02020603050405020304" pitchFamily="18" charset="0"/>
              </a:rPr>
              <a:t>) F</a:t>
            </a:r>
            <a:r>
              <a:rPr lang="en-US" altLang="en-US" sz="3200" baseline="-25000" dirty="0">
                <a:solidFill>
                  <a:schemeClr val="tx1"/>
                </a:solidFill>
                <a:latin typeface="+mn-lt"/>
                <a:cs typeface="Times New Roman" panose="02020603050405020304" pitchFamily="18" charset="0"/>
              </a:rPr>
              <a:t>t</a:t>
            </a:r>
          </a:p>
          <a:p>
            <a:pPr>
              <a:buFont typeface="Arial" panose="020B0604020202020204" pitchFamily="34" charset="0"/>
              <a:buNone/>
            </a:pPr>
            <a:r>
              <a:rPr lang="en-US" altLang="en-US" sz="3200" baseline="-25000" dirty="0">
                <a:solidFill>
                  <a:schemeClr val="tx1"/>
                </a:solidFill>
                <a:latin typeface="+mn-lt"/>
                <a:cs typeface="Times New Roman" panose="02020603050405020304" pitchFamily="18" charset="0"/>
              </a:rPr>
              <a:t>		</a:t>
            </a:r>
            <a:r>
              <a:rPr lang="en-US" altLang="en-US" sz="3200" i="1" dirty="0">
                <a:solidFill>
                  <a:schemeClr val="tx1"/>
                </a:solidFill>
                <a:latin typeface="+mn-lt"/>
                <a:cs typeface="Times New Roman" panose="02020603050405020304" pitchFamily="18" charset="0"/>
              </a:rPr>
              <a:t>where, </a:t>
            </a:r>
            <a:r>
              <a:rPr lang="en-US" altLang="en-US" sz="3200" dirty="0">
                <a:solidFill>
                  <a:schemeClr val="tx1"/>
                </a:solidFill>
                <a:latin typeface="+mn-lt"/>
                <a:cs typeface="Times New Roman" panose="02020603050405020304" pitchFamily="18" charset="0"/>
              </a:rPr>
              <a:t>F = Forecast, D = Demand, </a:t>
            </a:r>
            <a:r>
              <a:rPr lang="el-GR" altLang="en-US" sz="3200" dirty="0">
                <a:solidFill>
                  <a:schemeClr val="tx1"/>
                </a:solidFill>
                <a:latin typeface="+mn-lt"/>
                <a:cs typeface="Times New Roman" panose="02020603050405020304" pitchFamily="18" charset="0"/>
              </a:rPr>
              <a:t>α </a:t>
            </a:r>
            <a:r>
              <a:rPr lang="en-US" altLang="en-US" sz="3200" dirty="0">
                <a:solidFill>
                  <a:schemeClr val="tx1"/>
                </a:solidFill>
                <a:latin typeface="+mn-lt"/>
                <a:cs typeface="Times New Roman" panose="02020603050405020304" pitchFamily="18" charset="0"/>
              </a:rPr>
              <a:t>= Smoothing Constant </a:t>
            </a:r>
          </a:p>
          <a:p>
            <a:pPr>
              <a:buFont typeface="Arial" panose="020B0604020202020204" pitchFamily="34" charset="0"/>
              <a:buNone/>
            </a:pPr>
            <a:endParaRPr lang="en-US" altLang="en-US" sz="3200" dirty="0">
              <a:solidFill>
                <a:schemeClr val="tx1"/>
              </a:solidFill>
              <a:latin typeface="+mn-lt"/>
              <a:cs typeface="Times New Roman" panose="02020603050405020304" pitchFamily="18" charset="0"/>
            </a:endParaRPr>
          </a:p>
          <a:p>
            <a:pPr>
              <a:buFont typeface="Arial" panose="020B0604020202020204" pitchFamily="34" charset="0"/>
              <a:buNone/>
            </a:pPr>
            <a:r>
              <a:rPr lang="en-US" altLang="en-US" sz="3200" i="1" dirty="0">
                <a:solidFill>
                  <a:schemeClr val="tx1"/>
                </a:solidFill>
                <a:latin typeface="+mn-lt"/>
                <a:cs typeface="Times New Roman" panose="02020603050405020304" pitchFamily="18" charset="0"/>
              </a:rPr>
              <a:t>Example:</a:t>
            </a:r>
          </a:p>
          <a:p>
            <a:pPr>
              <a:buFont typeface="Arial" panose="020B0604020202020204" pitchFamily="34" charset="0"/>
              <a:buNone/>
            </a:pPr>
            <a:r>
              <a:rPr lang="en-US" altLang="en-US" sz="3200" dirty="0">
                <a:solidFill>
                  <a:schemeClr val="tx1"/>
                </a:solidFill>
                <a:latin typeface="+mn-lt"/>
                <a:cs typeface="Times New Roman" panose="02020603050405020304" pitchFamily="18" charset="0"/>
              </a:rPr>
              <a:t>Assume F</a:t>
            </a:r>
            <a:r>
              <a:rPr lang="en-US" altLang="en-US" sz="3200" baseline="-25000" dirty="0">
                <a:solidFill>
                  <a:schemeClr val="tx1"/>
                </a:solidFill>
                <a:latin typeface="+mn-lt"/>
                <a:cs typeface="Times New Roman" panose="02020603050405020304" pitchFamily="18" charset="0"/>
              </a:rPr>
              <a:t>1</a:t>
            </a:r>
            <a:r>
              <a:rPr lang="en-US" altLang="en-US" sz="3200" dirty="0">
                <a:solidFill>
                  <a:schemeClr val="tx1"/>
                </a:solidFill>
                <a:latin typeface="+mn-lt"/>
                <a:cs typeface="Times New Roman" panose="02020603050405020304" pitchFamily="18" charset="0"/>
              </a:rPr>
              <a:t>=27 (simple average) and </a:t>
            </a:r>
            <a:r>
              <a:rPr lang="el-GR" altLang="en-US" sz="3200" dirty="0">
                <a:solidFill>
                  <a:schemeClr val="tx1"/>
                </a:solidFill>
                <a:latin typeface="+mn-lt"/>
                <a:cs typeface="Times New Roman" panose="02020603050405020304" pitchFamily="18" charset="0"/>
              </a:rPr>
              <a:t>α</a:t>
            </a:r>
            <a:r>
              <a:rPr lang="en-US" altLang="en-US" sz="3200" dirty="0">
                <a:solidFill>
                  <a:schemeClr val="tx1"/>
                </a:solidFill>
                <a:latin typeface="+mn-lt"/>
                <a:cs typeface="Times New Roman" panose="02020603050405020304" pitchFamily="18" charset="0"/>
              </a:rPr>
              <a:t> = 0.2</a:t>
            </a:r>
          </a:p>
          <a:p>
            <a:pPr>
              <a:buFont typeface="Symbol" panose="05050102010706020507" pitchFamily="18" charset="2"/>
              <a:buChar char="Þ"/>
            </a:pPr>
            <a:r>
              <a:rPr lang="en-US" altLang="en-US" sz="3200" dirty="0">
                <a:solidFill>
                  <a:schemeClr val="tx1"/>
                </a:solidFill>
                <a:latin typeface="+mn-lt"/>
                <a:cs typeface="Times New Roman" panose="02020603050405020304" pitchFamily="18" charset="0"/>
              </a:rPr>
              <a:t>F</a:t>
            </a:r>
            <a:r>
              <a:rPr lang="en-US" altLang="en-US" sz="3200" baseline="-25000" dirty="0">
                <a:solidFill>
                  <a:schemeClr val="tx1"/>
                </a:solidFill>
                <a:latin typeface="+mn-lt"/>
                <a:cs typeface="Times New Roman" panose="02020603050405020304" pitchFamily="18" charset="0"/>
              </a:rPr>
              <a:t>2 </a:t>
            </a:r>
            <a:r>
              <a:rPr lang="en-US" altLang="en-US" sz="3200" dirty="0">
                <a:solidFill>
                  <a:schemeClr val="tx1"/>
                </a:solidFill>
                <a:latin typeface="+mn-lt"/>
                <a:cs typeface="Times New Roman" panose="02020603050405020304" pitchFamily="18" charset="0"/>
              </a:rPr>
              <a:t>= (0.2 * 25) + (0.8 * 27) = 26.6</a:t>
            </a:r>
          </a:p>
          <a:p>
            <a:pPr>
              <a:buFont typeface="Symbol" panose="05050102010706020507" pitchFamily="18" charset="2"/>
              <a:buChar char="Þ"/>
            </a:pPr>
            <a:r>
              <a:rPr lang="en-US" altLang="en-US" sz="3200" dirty="0">
                <a:solidFill>
                  <a:schemeClr val="tx1"/>
                </a:solidFill>
                <a:latin typeface="+mn-lt"/>
                <a:cs typeface="Times New Roman" panose="02020603050405020304" pitchFamily="18" charset="0"/>
              </a:rPr>
              <a:t>F</a:t>
            </a:r>
            <a:r>
              <a:rPr lang="en-US" altLang="en-US" sz="3200" baseline="-25000" dirty="0">
                <a:solidFill>
                  <a:schemeClr val="tx1"/>
                </a:solidFill>
                <a:latin typeface="+mn-lt"/>
                <a:cs typeface="Times New Roman" panose="02020603050405020304" pitchFamily="18" charset="0"/>
              </a:rPr>
              <a:t>3 </a:t>
            </a:r>
            <a:r>
              <a:rPr lang="en-US" altLang="en-US" sz="3200" dirty="0">
                <a:solidFill>
                  <a:schemeClr val="tx1"/>
                </a:solidFill>
                <a:latin typeface="+mn-lt"/>
                <a:cs typeface="Times New Roman" panose="02020603050405020304" pitchFamily="18" charset="0"/>
              </a:rPr>
              <a:t>= (0.2 * 32) + (0.8 * 26.6) =  27.68</a:t>
            </a:r>
          </a:p>
          <a:p>
            <a:pPr>
              <a:buFont typeface="Symbol" panose="05050102010706020507" pitchFamily="18" charset="2"/>
              <a:buChar char="Þ"/>
            </a:pPr>
            <a:r>
              <a:rPr lang="en-US" altLang="en-US" sz="3200" dirty="0">
                <a:solidFill>
                  <a:schemeClr val="tx1"/>
                </a:solidFill>
                <a:latin typeface="+mn-lt"/>
                <a:cs typeface="Times New Roman" panose="02020603050405020304" pitchFamily="18" charset="0"/>
              </a:rPr>
              <a:t>F</a:t>
            </a:r>
            <a:r>
              <a:rPr lang="en-US" altLang="en-US" sz="3200" baseline="-25000" dirty="0">
                <a:solidFill>
                  <a:schemeClr val="tx1"/>
                </a:solidFill>
                <a:latin typeface="+mn-lt"/>
                <a:cs typeface="Times New Roman" panose="02020603050405020304" pitchFamily="18" charset="0"/>
              </a:rPr>
              <a:t>4 </a:t>
            </a:r>
            <a:r>
              <a:rPr lang="en-US" altLang="en-US" sz="3200" dirty="0">
                <a:solidFill>
                  <a:schemeClr val="tx1"/>
                </a:solidFill>
                <a:latin typeface="+mn-lt"/>
                <a:cs typeface="Times New Roman" panose="02020603050405020304" pitchFamily="18" charset="0"/>
              </a:rPr>
              <a:t>= (0.2 * 24) + (0.8 * 27.68) = 26.94  </a:t>
            </a:r>
          </a:p>
          <a:p>
            <a:pPr>
              <a:buFont typeface="Symbol" panose="05050102010706020507" pitchFamily="18" charset="2"/>
              <a:buChar char="Þ"/>
            </a:pPr>
            <a:r>
              <a:rPr lang="en-US" altLang="en-US" sz="3200" dirty="0">
                <a:solidFill>
                  <a:schemeClr val="tx1"/>
                </a:solidFill>
                <a:latin typeface="+mn-lt"/>
                <a:cs typeface="Times New Roman" panose="02020603050405020304" pitchFamily="18" charset="0"/>
              </a:rPr>
              <a:t>F</a:t>
            </a:r>
            <a:r>
              <a:rPr lang="en-US" altLang="en-US" sz="3200" baseline="-25000" dirty="0">
                <a:solidFill>
                  <a:schemeClr val="tx1"/>
                </a:solidFill>
                <a:latin typeface="+mn-lt"/>
                <a:cs typeface="Times New Roman" panose="02020603050405020304" pitchFamily="18" charset="0"/>
              </a:rPr>
              <a:t>5 </a:t>
            </a:r>
            <a:r>
              <a:rPr lang="en-US" altLang="en-US" sz="3200" dirty="0">
                <a:solidFill>
                  <a:schemeClr val="tx1"/>
                </a:solidFill>
                <a:latin typeface="+mn-lt"/>
                <a:cs typeface="Times New Roman" panose="02020603050405020304" pitchFamily="18" charset="0"/>
              </a:rPr>
              <a:t>= (0.2 * 28) + (0.8 * 26.94) = 27.16 </a:t>
            </a:r>
          </a:p>
          <a:p>
            <a:pPr>
              <a:buFont typeface="Symbol" panose="05050102010706020507" pitchFamily="18" charset="2"/>
              <a:buChar char="Þ"/>
            </a:pPr>
            <a:r>
              <a:rPr lang="en-US" altLang="en-US" sz="3200" dirty="0">
                <a:solidFill>
                  <a:schemeClr val="tx1"/>
                </a:solidFill>
                <a:latin typeface="+mn-lt"/>
                <a:cs typeface="Times New Roman" panose="02020603050405020304" pitchFamily="18" charset="0"/>
              </a:rPr>
              <a:t>F</a:t>
            </a:r>
            <a:r>
              <a:rPr lang="en-US" altLang="en-US" sz="3200" baseline="-25000" dirty="0">
                <a:solidFill>
                  <a:schemeClr val="tx1"/>
                </a:solidFill>
                <a:latin typeface="+mn-lt"/>
                <a:cs typeface="Times New Roman" panose="02020603050405020304" pitchFamily="18" charset="0"/>
              </a:rPr>
              <a:t>6 </a:t>
            </a:r>
            <a:r>
              <a:rPr lang="en-US" altLang="en-US" sz="3200" dirty="0">
                <a:solidFill>
                  <a:schemeClr val="tx1"/>
                </a:solidFill>
                <a:latin typeface="+mn-lt"/>
                <a:cs typeface="Times New Roman" panose="02020603050405020304" pitchFamily="18" charset="0"/>
              </a:rPr>
              <a:t>= (0.2 * 26) + (0.8 * 27.16) = 26.92  </a:t>
            </a:r>
          </a:p>
          <a:p>
            <a:pPr>
              <a:buFont typeface="Symbol" panose="05050102010706020507" pitchFamily="18" charset="2"/>
              <a:buChar char="Þ"/>
            </a:pPr>
            <a:r>
              <a:rPr lang="en-US" altLang="en-US" sz="3200" dirty="0">
                <a:solidFill>
                  <a:schemeClr val="tx1"/>
                </a:solidFill>
                <a:latin typeface="+mn-lt"/>
                <a:cs typeface="Times New Roman" panose="02020603050405020304" pitchFamily="18" charset="0"/>
              </a:rPr>
              <a:t>F</a:t>
            </a:r>
            <a:r>
              <a:rPr lang="en-US" altLang="en-US" sz="3200" baseline="-25000" dirty="0">
                <a:solidFill>
                  <a:schemeClr val="tx1"/>
                </a:solidFill>
                <a:latin typeface="+mn-lt"/>
                <a:cs typeface="Times New Roman" panose="02020603050405020304" pitchFamily="18" charset="0"/>
              </a:rPr>
              <a:t>7 </a:t>
            </a:r>
            <a:r>
              <a:rPr lang="en-US" altLang="en-US" sz="3200" dirty="0">
                <a:solidFill>
                  <a:schemeClr val="tx1"/>
                </a:solidFill>
                <a:latin typeface="+mn-lt"/>
                <a:cs typeface="Times New Roman" panose="02020603050405020304" pitchFamily="18" charset="0"/>
              </a:rPr>
              <a:t>= (0.2 * 27) + (0.8 * 26.92) = </a:t>
            </a:r>
            <a:r>
              <a:rPr lang="en-US" altLang="en-US" sz="3200" u="sng" dirty="0">
                <a:solidFill>
                  <a:schemeClr val="tx1"/>
                </a:solidFill>
                <a:latin typeface="+mn-lt"/>
                <a:cs typeface="Times New Roman" panose="02020603050405020304" pitchFamily="18" charset="0"/>
              </a:rPr>
              <a:t>26.94</a:t>
            </a:r>
            <a:r>
              <a:rPr lang="en-US" altLang="en-US" sz="3200" dirty="0">
                <a:solidFill>
                  <a:schemeClr val="tx1"/>
                </a:solidFill>
                <a:latin typeface="+mn-lt"/>
                <a:cs typeface="Times New Roman" panose="02020603050405020304" pitchFamily="18" charset="0"/>
              </a:rPr>
              <a:t> </a:t>
            </a:r>
          </a:p>
          <a:p>
            <a:pPr>
              <a:buFont typeface="Arial" panose="020B0604020202020204" pitchFamily="34" charset="0"/>
              <a:buNone/>
            </a:pPr>
            <a:endParaRPr lang="en-US" altLang="en-US" sz="2800" dirty="0">
              <a:solidFill>
                <a:schemeClr val="tx1"/>
              </a:solidFill>
              <a:latin typeface="+mn-lt"/>
              <a:cs typeface="Times New Roman" panose="02020603050405020304" pitchFamily="18" charset="0"/>
            </a:endParaRPr>
          </a:p>
          <a:p>
            <a:pPr marL="685800" indent="-457200">
              <a:buFont typeface="Wingdings" panose="05000000000000000000" pitchFamily="2" charset="2"/>
              <a:buChar char="v"/>
            </a:pPr>
            <a:r>
              <a:rPr lang="en-US" altLang="en-US" sz="2800" dirty="0">
                <a:solidFill>
                  <a:schemeClr val="tx1"/>
                </a:solidFill>
                <a:latin typeface="+mn-lt"/>
                <a:cs typeface="Times New Roman" panose="02020603050405020304" pitchFamily="18" charset="0"/>
              </a:rPr>
              <a:t>Uses all the past values</a:t>
            </a:r>
          </a:p>
          <a:p>
            <a:pPr marL="685800" indent="-457200">
              <a:buFont typeface="Wingdings" panose="05000000000000000000" pitchFamily="2" charset="2"/>
              <a:buChar char="v"/>
            </a:pPr>
            <a:r>
              <a:rPr lang="en-US" altLang="en-US" sz="3200" dirty="0">
                <a:solidFill>
                  <a:schemeClr val="tx1"/>
                </a:solidFill>
                <a:latin typeface="+mn-lt"/>
                <a:cs typeface="Times New Roman" panose="02020603050405020304" pitchFamily="18" charset="0"/>
              </a:rPr>
              <a:t>If the demand is stable i.e. does not show much variation, we should have larger </a:t>
            </a:r>
            <a:r>
              <a:rPr lang="el-GR" altLang="en-US" sz="3200" dirty="0">
                <a:solidFill>
                  <a:schemeClr val="tx1"/>
                </a:solidFill>
                <a:latin typeface="+mn-lt"/>
                <a:cs typeface="Times New Roman" panose="02020603050405020304" pitchFamily="18" charset="0"/>
              </a:rPr>
              <a:t>α</a:t>
            </a:r>
            <a:r>
              <a:rPr lang="en-US" altLang="en-US" sz="3200" dirty="0">
                <a:solidFill>
                  <a:schemeClr val="tx1"/>
                </a:solidFill>
                <a:latin typeface="+mn-lt"/>
                <a:cs typeface="Times New Roman" panose="02020603050405020304" pitchFamily="18" charset="0"/>
              </a:rPr>
              <a:t>.</a:t>
            </a:r>
          </a:p>
          <a:p>
            <a:pPr marL="228600" indent="0"/>
            <a:r>
              <a:rPr lang="en-US" altLang="en-US" sz="3200" dirty="0">
                <a:solidFill>
                  <a:schemeClr val="tx1"/>
                </a:solidFill>
                <a:latin typeface="+mn-lt"/>
                <a:cs typeface="Times New Roman" panose="02020603050405020304" pitchFamily="18" charset="0"/>
              </a:rPr>
              <a:t>    When there is noise or variation in the data, we should have smaller </a:t>
            </a:r>
            <a:r>
              <a:rPr lang="el-GR" altLang="en-US" sz="3200" dirty="0">
                <a:solidFill>
                  <a:schemeClr val="tx1"/>
                </a:solidFill>
                <a:latin typeface="+mn-lt"/>
                <a:cs typeface="Times New Roman" panose="02020603050405020304" pitchFamily="18" charset="0"/>
              </a:rPr>
              <a:t>α</a:t>
            </a:r>
            <a:r>
              <a:rPr lang="en-US" altLang="en-US" sz="3200" dirty="0">
                <a:solidFill>
                  <a:schemeClr val="tx1"/>
                </a:solidFill>
                <a:latin typeface="+mn-lt"/>
                <a:cs typeface="Times New Roman" panose="02020603050405020304" pitchFamily="18" charset="0"/>
              </a:rPr>
              <a:t>.</a:t>
            </a:r>
          </a:p>
          <a:p>
            <a:pPr>
              <a:buFont typeface="Arial" panose="020B0604020202020204" pitchFamily="34" charset="0"/>
              <a:buNone/>
            </a:pPr>
            <a:r>
              <a:rPr lang="en-US" altLang="en-US" sz="3200" dirty="0">
                <a:solidFill>
                  <a:schemeClr val="tx1"/>
                </a:solidFill>
                <a:latin typeface="+mn-lt"/>
                <a:cs typeface="Times New Roman" panose="02020603050405020304" pitchFamily="18" charset="0"/>
              </a:rPr>
              <a:t> </a:t>
            </a:r>
          </a:p>
          <a:p>
            <a:pPr marL="0" indent="0" algn="just">
              <a:spcBef>
                <a:spcPct val="0"/>
              </a:spcBef>
              <a:defRPr/>
            </a:pPr>
            <a:endParaRPr lang="en-IN" altLang="en-US" sz="3600" dirty="0">
              <a:solidFill>
                <a:schemeClr val="tx1"/>
              </a:solidFill>
              <a:latin typeface="+mn-lt"/>
              <a:ea typeface="Montserrat Medium"/>
              <a:cs typeface="Montserrat Medium"/>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7256938" y="144025"/>
            <a:ext cx="9042242"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Time Series Models </a:t>
            </a:r>
            <a:r>
              <a:rPr lang="en-IN" sz="4000" dirty="0"/>
              <a:t>(Contd..)</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633650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 calcmode="lin" valueType="num">
                                      <p:cBhvr additive="base">
                                        <p:cTn id="2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6" end="6"/>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 calcmode="lin" valueType="num">
                                      <p:cBhvr additive="base">
                                        <p:cTn id="2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7" end="7"/>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 calcmode="lin" valueType="num">
                                      <p:cBhvr additive="base">
                                        <p:cTn id="3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8" end="8"/>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 calcmode="lin" valueType="num">
                                      <p:cBhvr additive="base">
                                        <p:cTn id="35"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9" end="9"/>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 calcmode="lin" valueType="num">
                                      <p:cBhvr additive="base">
                                        <p:cTn id="39"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anim calcmode="lin" valueType="num">
                                      <p:cBhvr additive="base">
                                        <p:cTn id="43"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11" end="11"/>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 calcmode="lin" valueType="num">
                                      <p:cBhvr additive="base">
                                        <p:cTn id="47"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3">
                                            <p:txEl>
                                              <p:pRg st="14" end="14"/>
                                            </p:txEl>
                                          </p:spTgt>
                                        </p:tgtEl>
                                        <p:attrNameLst>
                                          <p:attrName>style.visibility</p:attrName>
                                        </p:attrNameLst>
                                      </p:cBhvr>
                                      <p:to>
                                        <p:strVal val="visible"/>
                                      </p:to>
                                    </p:set>
                                    <p:anim calcmode="lin" valueType="num">
                                      <p:cBhvr additive="base">
                                        <p:cTn id="53"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
                                            <p:txEl>
                                              <p:pRg st="14" end="14"/>
                                            </p:txEl>
                                          </p:spTgt>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3">
                                            <p:txEl>
                                              <p:pRg st="15" end="15"/>
                                            </p:txEl>
                                          </p:spTgt>
                                        </p:tgtEl>
                                        <p:attrNameLst>
                                          <p:attrName>style.visibility</p:attrName>
                                        </p:attrNameLst>
                                      </p:cBhvr>
                                      <p:to>
                                        <p:strVal val="visible"/>
                                      </p:to>
                                    </p:set>
                                    <p:anim calcmode="lin" valueType="num">
                                      <p:cBhvr additive="base">
                                        <p:cTn id="57"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3">
                                            <p:txEl>
                                              <p:pRg st="15" end="15"/>
                                            </p:txEl>
                                          </p:spTgt>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3">
                                            <p:txEl>
                                              <p:pRg st="16" end="16"/>
                                            </p:txEl>
                                          </p:spTgt>
                                        </p:tgtEl>
                                        <p:attrNameLst>
                                          <p:attrName>style.visibility</p:attrName>
                                        </p:attrNameLst>
                                      </p:cBhvr>
                                      <p:to>
                                        <p:strVal val="visible"/>
                                      </p:to>
                                    </p:set>
                                    <p:anim calcmode="lin" valueType="num">
                                      <p:cBhvr additive="base">
                                        <p:cTn id="61" dur="500" fill="hold"/>
                                        <p:tgtEl>
                                          <p:spTgt spid="3">
                                            <p:txEl>
                                              <p:pRg st="16" end="16"/>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16" end="1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04590" y="1427425"/>
            <a:ext cx="17849270" cy="8351004"/>
          </a:xfrm>
        </p:spPr>
        <p:txBody>
          <a:bodyPr/>
          <a:lstStyle/>
          <a:p>
            <a:pPr indent="-457200" algn="just">
              <a:spcBef>
                <a:spcPct val="0"/>
              </a:spcBef>
              <a:buFont typeface="Wingdings" panose="05000000000000000000" pitchFamily="2" charset="2"/>
              <a:buChar char="v"/>
              <a:defRPr/>
            </a:pPr>
            <a:r>
              <a:rPr lang="en-US" altLang="en-US" sz="4000" b="1" u="sng"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Case 2: Trend Data (Holt’s Model)</a:t>
            </a:r>
          </a:p>
          <a:p>
            <a:pPr marL="0" indent="0" algn="just">
              <a:spcBef>
                <a:spcPct val="0"/>
              </a:spcBef>
              <a:defRPr/>
            </a:pPr>
            <a:endParaRPr lang="en-US" altLang="en-US" sz="4000" b="1" u="sng" dirty="0">
              <a:solidFill>
                <a:schemeClr val="tx1"/>
              </a:solidFill>
              <a:effectLst>
                <a:outerShdw blurRad="38100" dist="38100" dir="2700000" algn="tl">
                  <a:srgbClr val="000000">
                    <a:alpha val="43137"/>
                  </a:srgbClr>
                </a:outerShdw>
              </a:effectLst>
              <a:latin typeface="Arial" panose="020B0604020202020204" pitchFamily="34" charset="0"/>
              <a:ea typeface="Montserrat Medium"/>
              <a:cs typeface="Arial" panose="020B0604020202020204" pitchFamily="34" charset="0"/>
              <a:sym typeface="Montserrat Medium"/>
            </a:endParaRPr>
          </a:p>
          <a:p>
            <a:pPr marL="0" indent="0" algn="just">
              <a:spcBef>
                <a:spcPct val="0"/>
              </a:spcBef>
              <a:defRPr/>
            </a:pPr>
            <a:endParaRPr lang="en-US" altLang="en-US" sz="4000" b="1" u="sng" dirty="0">
              <a:solidFill>
                <a:schemeClr val="tx1"/>
              </a:solidFill>
              <a:effectLst>
                <a:outerShdw blurRad="38100" dist="38100" dir="2700000" algn="tl">
                  <a:srgbClr val="000000">
                    <a:alpha val="43137"/>
                  </a:srgbClr>
                </a:outerShdw>
              </a:effectLst>
              <a:latin typeface="Arial" panose="020B0604020202020204" pitchFamily="34" charset="0"/>
              <a:ea typeface="Montserrat Medium"/>
              <a:cs typeface="Arial" panose="020B0604020202020204" pitchFamily="34" charset="0"/>
              <a:sym typeface="Montserrat Medium"/>
            </a:endParaRPr>
          </a:p>
          <a:p>
            <a:r>
              <a:rPr lang="en-US" altLang="en-US" sz="4000" dirty="0">
                <a:solidFill>
                  <a:schemeClr val="tx1"/>
                </a:solidFill>
                <a:latin typeface="+mn-lt"/>
                <a:cs typeface="Times New Roman" panose="02020603050405020304" pitchFamily="18" charset="0"/>
              </a:rPr>
              <a:t>F</a:t>
            </a:r>
            <a:r>
              <a:rPr lang="en-US" altLang="en-US" sz="4000" baseline="-25000" dirty="0">
                <a:solidFill>
                  <a:schemeClr val="tx1"/>
                </a:solidFill>
                <a:latin typeface="+mn-lt"/>
                <a:cs typeface="Times New Roman" panose="02020603050405020304" pitchFamily="18" charset="0"/>
              </a:rPr>
              <a:t>t+1</a:t>
            </a:r>
            <a:r>
              <a:rPr lang="en-US" altLang="en-US" sz="4000" dirty="0">
                <a:solidFill>
                  <a:schemeClr val="tx1"/>
                </a:solidFill>
                <a:latin typeface="+mn-lt"/>
                <a:cs typeface="Times New Roman" panose="02020603050405020304" pitchFamily="18" charset="0"/>
              </a:rPr>
              <a:t> = a</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 b</a:t>
            </a:r>
            <a:r>
              <a:rPr lang="en-US" altLang="en-US" sz="4000" baseline="-25000" dirty="0">
                <a:solidFill>
                  <a:schemeClr val="tx1"/>
                </a:solidFill>
                <a:latin typeface="+mn-lt"/>
                <a:cs typeface="Times New Roman" panose="02020603050405020304" pitchFamily="18" charset="0"/>
              </a:rPr>
              <a:t>t</a:t>
            </a:r>
          </a:p>
          <a:p>
            <a:pPr>
              <a:buFont typeface="Arial" panose="020B0604020202020204" pitchFamily="34" charset="0"/>
              <a:buNone/>
            </a:pPr>
            <a:r>
              <a:rPr lang="en-US" altLang="en-US" sz="4000" i="1" dirty="0">
                <a:solidFill>
                  <a:schemeClr val="tx1"/>
                </a:solidFill>
                <a:latin typeface="+mn-lt"/>
                <a:cs typeface="Times New Roman" panose="02020603050405020304" pitchFamily="18" charset="0"/>
              </a:rPr>
              <a:t>		where, </a:t>
            </a:r>
            <a:r>
              <a:rPr lang="en-US" altLang="en-US" sz="4000" dirty="0">
                <a:solidFill>
                  <a:schemeClr val="tx1"/>
                </a:solidFill>
                <a:latin typeface="+mn-lt"/>
                <a:cs typeface="Times New Roman" panose="02020603050405020304" pitchFamily="18" charset="0"/>
              </a:rPr>
              <a:t>F = Forecast, a = level (smoothed value), b = slope / trend of the 	line.</a:t>
            </a:r>
          </a:p>
          <a:p>
            <a:r>
              <a:rPr lang="en-US" altLang="en-US" sz="4000" dirty="0">
                <a:solidFill>
                  <a:schemeClr val="tx1"/>
                </a:solidFill>
                <a:latin typeface="+mn-lt"/>
                <a:cs typeface="Times New Roman" panose="02020603050405020304" pitchFamily="18" charset="0"/>
              </a:rPr>
              <a:t>a</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and b</a:t>
            </a:r>
            <a:r>
              <a:rPr lang="en-US" altLang="en-US" sz="4000" baseline="-25000" dirty="0">
                <a:solidFill>
                  <a:schemeClr val="tx1"/>
                </a:solidFill>
                <a:latin typeface="+mn-lt"/>
                <a:cs typeface="Times New Roman" panose="02020603050405020304" pitchFamily="18" charset="0"/>
              </a:rPr>
              <a:t>t </a:t>
            </a:r>
            <a:r>
              <a:rPr lang="en-US" altLang="en-US" sz="4000" dirty="0">
                <a:solidFill>
                  <a:schemeClr val="tx1"/>
                </a:solidFill>
                <a:latin typeface="+mn-lt"/>
                <a:cs typeface="Times New Roman" panose="02020603050405020304" pitchFamily="18" charset="0"/>
              </a:rPr>
              <a:t>are updated using exponential smoothing as:</a:t>
            </a:r>
          </a:p>
          <a:p>
            <a:pPr>
              <a:buFont typeface="Arial" panose="020B0604020202020204" pitchFamily="34" charset="0"/>
              <a:buNone/>
            </a:pPr>
            <a:r>
              <a:rPr lang="en-US" altLang="en-US" sz="4000" dirty="0">
                <a:solidFill>
                  <a:schemeClr val="tx1"/>
                </a:solidFill>
                <a:latin typeface="+mn-lt"/>
                <a:cs typeface="Times New Roman" panose="02020603050405020304" pitchFamily="18" charset="0"/>
              </a:rPr>
              <a:t>		a</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 </a:t>
            </a:r>
            <a:r>
              <a:rPr lang="el-GR" altLang="en-US" sz="4000" dirty="0">
                <a:solidFill>
                  <a:schemeClr val="tx1"/>
                </a:solidFill>
                <a:latin typeface="+mn-lt"/>
                <a:cs typeface="Times New Roman" panose="02020603050405020304" pitchFamily="18" charset="0"/>
              </a:rPr>
              <a:t>α</a:t>
            </a:r>
            <a:r>
              <a:rPr lang="en-US" altLang="en-US" sz="4000" dirty="0">
                <a:solidFill>
                  <a:schemeClr val="tx1"/>
                </a:solidFill>
                <a:latin typeface="+mn-lt"/>
                <a:cs typeface="Times New Roman" panose="02020603050405020304" pitchFamily="18" charset="0"/>
              </a:rPr>
              <a:t> D</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 (1 -</a:t>
            </a:r>
            <a:r>
              <a:rPr lang="el-GR" altLang="en-US" sz="4000" dirty="0">
                <a:solidFill>
                  <a:schemeClr val="tx1"/>
                </a:solidFill>
                <a:latin typeface="+mn-lt"/>
                <a:cs typeface="Times New Roman" panose="02020603050405020304" pitchFamily="18" charset="0"/>
              </a:rPr>
              <a:t> α</a:t>
            </a:r>
            <a:r>
              <a:rPr lang="en-US" altLang="en-US" sz="4000" dirty="0">
                <a:solidFill>
                  <a:schemeClr val="tx1"/>
                </a:solidFill>
                <a:latin typeface="+mn-lt"/>
                <a:cs typeface="Times New Roman" panose="02020603050405020304" pitchFamily="18" charset="0"/>
              </a:rPr>
              <a:t>) (a</a:t>
            </a:r>
            <a:r>
              <a:rPr lang="en-US" altLang="en-US" sz="4000" baseline="-25000" dirty="0">
                <a:solidFill>
                  <a:schemeClr val="tx1"/>
                </a:solidFill>
                <a:latin typeface="+mn-lt"/>
                <a:cs typeface="Times New Roman" panose="02020603050405020304" pitchFamily="18" charset="0"/>
              </a:rPr>
              <a:t>t-1</a:t>
            </a:r>
            <a:r>
              <a:rPr lang="en-US" altLang="en-US" sz="4000" dirty="0">
                <a:solidFill>
                  <a:schemeClr val="tx1"/>
                </a:solidFill>
                <a:latin typeface="+mn-lt"/>
                <a:cs typeface="Times New Roman" panose="02020603050405020304" pitchFamily="18" charset="0"/>
              </a:rPr>
              <a:t> + b</a:t>
            </a:r>
            <a:r>
              <a:rPr lang="en-US" altLang="en-US" sz="4000" baseline="-25000" dirty="0">
                <a:solidFill>
                  <a:schemeClr val="tx1"/>
                </a:solidFill>
                <a:latin typeface="+mn-lt"/>
                <a:cs typeface="Times New Roman" panose="02020603050405020304" pitchFamily="18" charset="0"/>
              </a:rPr>
              <a:t>t-1</a:t>
            </a:r>
            <a:r>
              <a:rPr lang="en-US" altLang="en-US" sz="4000" dirty="0">
                <a:solidFill>
                  <a:schemeClr val="tx1"/>
                </a:solidFill>
                <a:latin typeface="+mn-lt"/>
                <a:cs typeface="Times New Roman" panose="02020603050405020304" pitchFamily="18" charset="0"/>
              </a:rPr>
              <a:t>)	</a:t>
            </a:r>
          </a:p>
          <a:p>
            <a:pPr>
              <a:buFont typeface="Arial" panose="020B0604020202020204" pitchFamily="34" charset="0"/>
              <a:buNone/>
            </a:pPr>
            <a:r>
              <a:rPr lang="en-US" altLang="en-US" sz="4000" dirty="0">
                <a:solidFill>
                  <a:schemeClr val="tx1"/>
                </a:solidFill>
                <a:latin typeface="+mn-lt"/>
                <a:cs typeface="Times New Roman" panose="02020603050405020304" pitchFamily="18" charset="0"/>
              </a:rPr>
              <a:t>		b</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 </a:t>
            </a:r>
            <a:r>
              <a:rPr lang="el-GR" altLang="en-US" sz="4000" dirty="0">
                <a:solidFill>
                  <a:schemeClr val="tx1"/>
                </a:solidFill>
                <a:latin typeface="+mn-lt"/>
                <a:cs typeface="Times New Roman" panose="02020603050405020304" pitchFamily="18" charset="0"/>
              </a:rPr>
              <a:t>β</a:t>
            </a:r>
            <a:r>
              <a:rPr lang="en-US" altLang="en-US" sz="4000" dirty="0">
                <a:solidFill>
                  <a:schemeClr val="tx1"/>
                </a:solidFill>
                <a:latin typeface="+mn-lt"/>
                <a:cs typeface="Times New Roman" panose="02020603050405020304" pitchFamily="18" charset="0"/>
              </a:rPr>
              <a:t> (a</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 a</a:t>
            </a:r>
            <a:r>
              <a:rPr lang="en-US" altLang="en-US" sz="4000" baseline="-25000" dirty="0">
                <a:solidFill>
                  <a:schemeClr val="tx1"/>
                </a:solidFill>
                <a:latin typeface="+mn-lt"/>
                <a:cs typeface="Times New Roman" panose="02020603050405020304" pitchFamily="18" charset="0"/>
              </a:rPr>
              <a:t>t-1</a:t>
            </a:r>
            <a:r>
              <a:rPr lang="en-US" altLang="en-US" sz="4000" dirty="0">
                <a:solidFill>
                  <a:schemeClr val="tx1"/>
                </a:solidFill>
                <a:latin typeface="+mn-lt"/>
                <a:cs typeface="Times New Roman" panose="02020603050405020304" pitchFamily="18" charset="0"/>
              </a:rPr>
              <a:t>) + (1 -</a:t>
            </a:r>
            <a:r>
              <a:rPr lang="el-GR" altLang="en-US" sz="4000" dirty="0">
                <a:solidFill>
                  <a:schemeClr val="tx1"/>
                </a:solidFill>
                <a:latin typeface="+mn-lt"/>
                <a:cs typeface="Times New Roman" panose="02020603050405020304" pitchFamily="18" charset="0"/>
              </a:rPr>
              <a:t> β</a:t>
            </a:r>
            <a:r>
              <a:rPr lang="en-US" altLang="en-US" sz="4000" dirty="0">
                <a:solidFill>
                  <a:schemeClr val="tx1"/>
                </a:solidFill>
                <a:latin typeface="+mn-lt"/>
                <a:cs typeface="Times New Roman" panose="02020603050405020304" pitchFamily="18" charset="0"/>
              </a:rPr>
              <a:t>) b</a:t>
            </a:r>
            <a:r>
              <a:rPr lang="en-US" altLang="en-US" sz="4000" baseline="-25000" dirty="0">
                <a:solidFill>
                  <a:schemeClr val="tx1"/>
                </a:solidFill>
                <a:latin typeface="+mn-lt"/>
                <a:cs typeface="Times New Roman" panose="02020603050405020304" pitchFamily="18" charset="0"/>
              </a:rPr>
              <a:t>t-1 </a:t>
            </a:r>
          </a:p>
          <a:p>
            <a:pPr>
              <a:buFont typeface="Arial" panose="020B0604020202020204" pitchFamily="34" charset="0"/>
              <a:buNone/>
            </a:pPr>
            <a:endParaRPr lang="en-US" altLang="en-US" sz="4000" baseline="-25000" dirty="0">
              <a:solidFill>
                <a:schemeClr val="tx1"/>
              </a:solidFill>
              <a:latin typeface="+mn-lt"/>
              <a:cs typeface="Times New Roman" panose="02020603050405020304" pitchFamily="18" charset="0"/>
            </a:endParaRPr>
          </a:p>
          <a:p>
            <a:r>
              <a:rPr lang="en-US" altLang="en-US" sz="4000" dirty="0">
                <a:solidFill>
                  <a:schemeClr val="tx1"/>
                </a:solidFill>
                <a:latin typeface="+mn-lt"/>
                <a:cs typeface="Times New Roman" panose="02020603050405020304" pitchFamily="18" charset="0"/>
              </a:rPr>
              <a:t>Slope and level are defined at each point.</a:t>
            </a:r>
          </a:p>
          <a:p>
            <a:pPr marL="0" indent="0" algn="just">
              <a:spcBef>
                <a:spcPct val="0"/>
              </a:spcBef>
              <a:defRPr/>
            </a:pPr>
            <a:endParaRPr lang="en-US" altLang="en-US" sz="4000" dirty="0">
              <a:solidFill>
                <a:schemeClr val="tx1"/>
              </a:solidFill>
              <a:latin typeface="+mn-lt"/>
              <a:ea typeface="Montserrat Medium"/>
              <a:cs typeface="Arial" panose="020B0604020202020204" pitchFamily="34" charset="0"/>
              <a:sym typeface="Montserrat Medium"/>
            </a:endParaRPr>
          </a:p>
          <a:p>
            <a:pPr marL="0" indent="0" algn="just">
              <a:spcBef>
                <a:spcPct val="0"/>
              </a:spcBef>
              <a:defRPr/>
            </a:pPr>
            <a:endParaRPr lang="en-US" altLang="en-US" sz="4000" dirty="0">
              <a:solidFill>
                <a:schemeClr val="tx1"/>
              </a:solidFill>
              <a:latin typeface="+mn-lt"/>
              <a:cs typeface="Arial" panose="020B0604020202020204" pitchFamily="34" charset="0"/>
            </a:endParaRPr>
          </a:p>
          <a:p>
            <a:pPr marL="0" indent="0" algn="just">
              <a:spcBef>
                <a:spcPct val="0"/>
              </a:spcBef>
              <a:defRPr/>
            </a:pPr>
            <a:endParaRPr lang="en-IN" altLang="en-US" sz="3600" dirty="0">
              <a:solidFill>
                <a:schemeClr val="tx1"/>
              </a:solidFill>
              <a:latin typeface="+mn-lt"/>
              <a:ea typeface="Montserrat Medium"/>
              <a:cs typeface="Montserrat Medium"/>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7256938" y="144025"/>
            <a:ext cx="9042242"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Time Series Models </a:t>
            </a:r>
            <a:r>
              <a:rPr lang="en-IN" sz="4000" dirty="0"/>
              <a:t>(Contd..)</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4081987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764610" y="1916081"/>
            <a:ext cx="15970360" cy="8248412"/>
          </a:xfrm>
        </p:spPr>
        <p:txBody>
          <a:bodyPr/>
          <a:lstStyle/>
          <a:p>
            <a:pPr indent="-457200" algn="just">
              <a:spcBef>
                <a:spcPct val="0"/>
              </a:spcBef>
              <a:buFont typeface="Wingdings" panose="05000000000000000000" pitchFamily="2" charset="2"/>
              <a:buChar char="v"/>
              <a:defRPr/>
            </a:pPr>
            <a:r>
              <a:rPr lang="en-IN" sz="3200" dirty="0">
                <a:solidFill>
                  <a:schemeClr val="tx1"/>
                </a:solidFill>
                <a:latin typeface="Arial" panose="020B0604020202020204" pitchFamily="34" charset="0"/>
                <a:cs typeface="Arial" panose="020B0604020202020204" pitchFamily="34" charset="0"/>
              </a:rPr>
              <a:t>Auto-Regressive Integrated Moving Average </a:t>
            </a:r>
          </a:p>
          <a:p>
            <a:pPr indent="-457200" algn="just">
              <a:spcBef>
                <a:spcPct val="0"/>
              </a:spcBef>
              <a:buFont typeface="Wingdings" panose="05000000000000000000" pitchFamily="2" charset="2"/>
              <a:buChar char="v"/>
              <a:defRPr/>
            </a:pPr>
            <a:endParaRPr lang="en-IN" sz="3200" dirty="0">
              <a:solidFill>
                <a:schemeClr val="tx1"/>
              </a:solidFill>
              <a:latin typeface="Arial" panose="020B0604020202020204" pitchFamily="34" charset="0"/>
              <a:cs typeface="Arial" panose="020B0604020202020204" pitchFamily="34" charset="0"/>
            </a:endParaRPr>
          </a:p>
          <a:p>
            <a:pPr indent="-457200" algn="just">
              <a:spcBef>
                <a:spcPct val="0"/>
              </a:spcBef>
              <a:buFont typeface="Wingdings" panose="05000000000000000000" pitchFamily="2" charset="2"/>
              <a:buChar char="v"/>
              <a:defRPr/>
            </a:pPr>
            <a:r>
              <a:rPr lang="en-IN" sz="3200" dirty="0">
                <a:solidFill>
                  <a:schemeClr val="tx1"/>
                </a:solidFill>
                <a:latin typeface="Arial" panose="020B0604020202020204" pitchFamily="34" charset="0"/>
                <a:cs typeface="Arial" panose="020B0604020202020204" pitchFamily="34" charset="0"/>
              </a:rPr>
              <a:t>The process of fitting an ARIMA model is sometimes referred to as the Box-Jenkins method.</a:t>
            </a:r>
          </a:p>
          <a:p>
            <a:pPr indent="-457200" algn="just">
              <a:spcBef>
                <a:spcPct val="0"/>
              </a:spcBef>
              <a:buFont typeface="Wingdings" panose="05000000000000000000" pitchFamily="2" charset="2"/>
              <a:buChar char="v"/>
              <a:defRPr/>
            </a:pPr>
            <a:endParaRPr lang="en-IN" altLang="en-US" sz="3200" dirty="0">
              <a:solidFill>
                <a:schemeClr val="tx1"/>
              </a:solidFill>
              <a:latin typeface="Arial" panose="020B0604020202020204" pitchFamily="34" charset="0"/>
              <a:cs typeface="Arial" panose="020B0604020202020204" pitchFamily="34" charset="0"/>
            </a:endParaRPr>
          </a:p>
          <a:p>
            <a:pPr indent="-457200" algn="just">
              <a:spcBef>
                <a:spcPct val="0"/>
              </a:spcBef>
              <a:buFont typeface="Wingdings" panose="05000000000000000000" pitchFamily="2" charset="2"/>
              <a:buChar char="v"/>
              <a:defRPr/>
            </a:pPr>
            <a:r>
              <a:rPr lang="en-IN" sz="3200" dirty="0">
                <a:solidFill>
                  <a:schemeClr val="tx1"/>
                </a:solidFill>
                <a:latin typeface="Arial" panose="020B0604020202020204" pitchFamily="34" charset="0"/>
                <a:cs typeface="Arial" panose="020B0604020202020204" pitchFamily="34" charset="0"/>
              </a:rPr>
              <a:t>Specified by these three order parameters: (p, d, q)</a:t>
            </a:r>
          </a:p>
          <a:p>
            <a:pPr indent="-457200" algn="just">
              <a:spcBef>
                <a:spcPct val="0"/>
              </a:spcBef>
              <a:buFont typeface="Wingdings" panose="05000000000000000000" pitchFamily="2" charset="2"/>
              <a:buChar char="v"/>
              <a:defRPr/>
            </a:pPr>
            <a:endParaRPr lang="en-IN" altLang="en-US" sz="3200" dirty="0">
              <a:solidFill>
                <a:schemeClr val="tx1"/>
              </a:solidFill>
              <a:latin typeface="Arial" panose="020B0604020202020204" pitchFamily="34" charset="0"/>
              <a:cs typeface="Arial" panose="020B0604020202020204" pitchFamily="34" charset="0"/>
            </a:endParaRPr>
          </a:p>
          <a:p>
            <a:pPr indent="-457200" algn="just">
              <a:spcBef>
                <a:spcPct val="0"/>
              </a:spcBef>
              <a:buFont typeface="Wingdings" panose="05000000000000000000" pitchFamily="2" charset="2"/>
              <a:buChar char="v"/>
              <a:defRPr/>
            </a:pPr>
            <a:endParaRPr lang="en-IN" altLang="en-US" sz="3200" dirty="0">
              <a:solidFill>
                <a:schemeClr val="tx1"/>
              </a:solidFill>
              <a:latin typeface="Arial" panose="020B0604020202020204" pitchFamily="34" charset="0"/>
              <a:cs typeface="Arial" panose="020B0604020202020204" pitchFamily="34" charset="0"/>
            </a:endParaRPr>
          </a:p>
          <a:p>
            <a:pPr indent="-457200" algn="just">
              <a:spcBef>
                <a:spcPct val="0"/>
              </a:spcBef>
              <a:buFont typeface="Wingdings" panose="05000000000000000000" pitchFamily="2" charset="2"/>
              <a:buChar char="v"/>
              <a:defRPr/>
            </a:pPr>
            <a:r>
              <a:rPr lang="en-IN" sz="3200" dirty="0">
                <a:solidFill>
                  <a:schemeClr val="tx1"/>
                </a:solidFill>
                <a:latin typeface="Arial" panose="020B0604020202020204" pitchFamily="34" charset="0"/>
                <a:cs typeface="Arial" panose="020B0604020202020204" pitchFamily="34" charset="0"/>
              </a:rPr>
              <a:t>Differencing, autoregressive, and moving average components make up a non-seasonal ARIMA model which can be written as a linear equation:</a:t>
            </a:r>
          </a:p>
          <a:p>
            <a:pPr marL="0" indent="0" algn="just">
              <a:defRPr/>
            </a:pPr>
            <a:endParaRPr lang="en-IN" sz="3200" dirty="0">
              <a:solidFill>
                <a:schemeClr val="tx1"/>
              </a:solidFill>
            </a:endParaRPr>
          </a:p>
          <a:p>
            <a:pPr marL="0" indent="0" algn="just">
              <a:defRPr/>
            </a:pPr>
            <a:endParaRPr lang="en-IN" sz="3200" dirty="0">
              <a:solidFill>
                <a:schemeClr val="tx1"/>
              </a:solidFill>
            </a:endParaRPr>
          </a:p>
          <a:p>
            <a:pPr marL="0" indent="0" algn="just">
              <a:defRPr/>
            </a:pPr>
            <a:endParaRPr lang="en-IN" sz="3200" dirty="0">
              <a:solidFill>
                <a:schemeClr val="tx1"/>
              </a:solidFill>
            </a:endParaRPr>
          </a:p>
          <a:p>
            <a:pPr algn="just">
              <a:buFont typeface="Wingdings" panose="05000000000000000000" pitchFamily="2" charset="2"/>
              <a:buChar char="q"/>
              <a:defRPr/>
            </a:pPr>
            <a:endParaRPr lang="en-IN" sz="3200" dirty="0">
              <a:solidFill>
                <a:schemeClr val="tx1"/>
              </a:solidFill>
            </a:endParaRPr>
          </a:p>
          <a:p>
            <a:pPr marL="0" indent="0" algn="just">
              <a:defRPr/>
            </a:pPr>
            <a:r>
              <a:rPr lang="en-IN" sz="2400" dirty="0">
                <a:solidFill>
                  <a:schemeClr val="tx1"/>
                </a:solidFill>
              </a:rPr>
              <a:t>where </a:t>
            </a:r>
            <a:r>
              <a:rPr lang="en-IN" sz="2400" i="1" dirty="0">
                <a:solidFill>
                  <a:schemeClr val="tx1"/>
                </a:solidFill>
              </a:rPr>
              <a:t>y</a:t>
            </a:r>
            <a:r>
              <a:rPr lang="en-IN" sz="2400" i="1" baseline="-25000" dirty="0">
                <a:solidFill>
                  <a:schemeClr val="tx1"/>
                </a:solidFill>
              </a:rPr>
              <a:t>d</a:t>
            </a:r>
            <a:r>
              <a:rPr lang="en-IN" sz="2400" dirty="0">
                <a:solidFill>
                  <a:schemeClr val="tx1"/>
                </a:solidFill>
              </a:rPr>
              <a:t> is </a:t>
            </a:r>
            <a:r>
              <a:rPr lang="en-IN" sz="2400" i="1" dirty="0">
                <a:solidFill>
                  <a:schemeClr val="tx1"/>
                </a:solidFill>
              </a:rPr>
              <a:t>Y </a:t>
            </a:r>
            <a:r>
              <a:rPr lang="en-IN" sz="2400" dirty="0">
                <a:solidFill>
                  <a:schemeClr val="tx1"/>
                </a:solidFill>
              </a:rPr>
              <a:t>differenced </a:t>
            </a:r>
            <a:r>
              <a:rPr lang="en-IN" sz="2400" i="1" dirty="0">
                <a:solidFill>
                  <a:schemeClr val="tx1"/>
                </a:solidFill>
              </a:rPr>
              <a:t>d</a:t>
            </a:r>
            <a:r>
              <a:rPr lang="en-IN" sz="2400" dirty="0">
                <a:solidFill>
                  <a:schemeClr val="tx1"/>
                </a:solidFill>
              </a:rPr>
              <a:t> times and </a:t>
            </a:r>
            <a:r>
              <a:rPr lang="en-IN" sz="2400" i="1" dirty="0">
                <a:solidFill>
                  <a:schemeClr val="tx1"/>
                </a:solidFill>
              </a:rPr>
              <a:t>c</a:t>
            </a:r>
            <a:r>
              <a:rPr lang="en-IN" sz="2400" dirty="0">
                <a:solidFill>
                  <a:schemeClr val="tx1"/>
                </a:solidFill>
              </a:rPr>
              <a:t> is a constant.</a:t>
            </a:r>
          </a:p>
          <a:p>
            <a:pPr marL="685800" indent="-457200" algn="just">
              <a:buFont typeface="Wingdings" panose="05000000000000000000" pitchFamily="2" charset="2"/>
              <a:buChar char="v"/>
              <a:defRPr/>
            </a:pPr>
            <a:endParaRPr lang="en-IN" altLang="en-US" sz="3200" dirty="0">
              <a:solidFill>
                <a:schemeClr val="tx1"/>
              </a:solidFill>
              <a:latin typeface="+mn-lt"/>
              <a:cs typeface="Arial" panose="020B0604020202020204" pitchFamily="34" charset="0"/>
            </a:endParaRPr>
          </a:p>
          <a:p>
            <a:pPr algn="just">
              <a:buFont typeface="Wingdings" panose="05000000000000000000" pitchFamily="2" charset="2"/>
              <a:buChar char="§"/>
              <a:defRPr/>
            </a:pPr>
            <a:endParaRPr lang="en-IN" altLang="en-US" sz="32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8674417" y="69028"/>
            <a:ext cx="2504123"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ARIMA</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pic>
        <p:nvPicPr>
          <p:cNvPr id="7" name="Picture 2">
            <a:extLst>
              <a:ext uri="{FF2B5EF4-FFF2-40B4-BE49-F238E27FC236}">
                <a16:creationId xmlns:a16="http://schemas.microsoft.com/office/drawing/2014/main" id="{5AB68E34-9247-43B5-995D-6378D405F1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75220" y="7399655"/>
            <a:ext cx="6705600" cy="147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92262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12" end="12"/>
                                            </p:txEl>
                                          </p:spTgt>
                                        </p:tgtEl>
                                        <p:attrNameLst>
                                          <p:attrName>style.visibility</p:attrName>
                                        </p:attrNameLst>
                                      </p:cBhvr>
                                      <p:to>
                                        <p:strVal val="visible"/>
                                      </p:to>
                                    </p:set>
                                    <p:anim calcmode="lin" valueType="num">
                                      <p:cBhvr additive="base">
                                        <p:cTn id="37"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04590" y="1427425"/>
            <a:ext cx="17849270" cy="7940635"/>
          </a:xfrm>
        </p:spPr>
        <p:txBody>
          <a:bodyPr/>
          <a:lstStyle/>
          <a:p>
            <a:pPr indent="-457200" algn="just">
              <a:spcBef>
                <a:spcPct val="0"/>
              </a:spcBef>
              <a:buFont typeface="Wingdings" panose="05000000000000000000" pitchFamily="2" charset="2"/>
              <a:buChar char="v"/>
              <a:defRPr/>
            </a:pPr>
            <a:r>
              <a:rPr lang="en-US" altLang="en-US" sz="4000" b="1" u="sng"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Case 2: Trend +Seasonality(Holt Winters Model)</a:t>
            </a:r>
          </a:p>
          <a:p>
            <a:pPr marL="0" indent="0" algn="just">
              <a:spcBef>
                <a:spcPct val="0"/>
              </a:spcBef>
              <a:defRPr/>
            </a:pPr>
            <a:endParaRPr lang="en-US" altLang="en-US" sz="4000" b="1" u="sng" dirty="0">
              <a:solidFill>
                <a:schemeClr val="tx1"/>
              </a:solidFill>
              <a:effectLst>
                <a:outerShdw blurRad="38100" dist="38100" dir="2700000" algn="tl">
                  <a:srgbClr val="000000">
                    <a:alpha val="43137"/>
                  </a:srgbClr>
                </a:outerShdw>
              </a:effectLst>
              <a:latin typeface="+mn-lt"/>
              <a:ea typeface="Montserrat Medium"/>
              <a:cs typeface="Arial" panose="020B0604020202020204" pitchFamily="34" charset="0"/>
              <a:sym typeface="Montserrat Medium"/>
            </a:endParaRPr>
          </a:p>
          <a:p>
            <a:r>
              <a:rPr lang="en-US" altLang="en-US" sz="4000" dirty="0">
                <a:solidFill>
                  <a:schemeClr val="tx1"/>
                </a:solidFill>
                <a:latin typeface="+mn-lt"/>
                <a:cs typeface="Times New Roman" panose="02020603050405020304" pitchFamily="18" charset="0"/>
              </a:rPr>
              <a:t>F</a:t>
            </a:r>
            <a:r>
              <a:rPr lang="en-US" altLang="en-US" sz="4000" baseline="-25000" dirty="0">
                <a:solidFill>
                  <a:schemeClr val="tx1"/>
                </a:solidFill>
                <a:latin typeface="+mn-lt"/>
                <a:cs typeface="Times New Roman" panose="02020603050405020304" pitchFamily="18" charset="0"/>
              </a:rPr>
              <a:t>t+1</a:t>
            </a:r>
            <a:r>
              <a:rPr lang="en-US" altLang="en-US" sz="4000" dirty="0">
                <a:solidFill>
                  <a:schemeClr val="tx1"/>
                </a:solidFill>
                <a:latin typeface="+mn-lt"/>
                <a:cs typeface="Times New Roman" panose="02020603050405020304" pitchFamily="18" charset="0"/>
              </a:rPr>
              <a:t> = (a</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 b</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 C</a:t>
            </a:r>
            <a:r>
              <a:rPr lang="en-US" altLang="en-US" sz="4000" baseline="-25000" dirty="0">
                <a:solidFill>
                  <a:schemeClr val="tx1"/>
                </a:solidFill>
                <a:latin typeface="+mn-lt"/>
                <a:cs typeface="Times New Roman" panose="02020603050405020304" pitchFamily="18" charset="0"/>
              </a:rPr>
              <a:t>t + 1</a:t>
            </a:r>
          </a:p>
          <a:p>
            <a:pPr>
              <a:buFont typeface="Arial" panose="020B0604020202020204" pitchFamily="34" charset="0"/>
              <a:buNone/>
            </a:pPr>
            <a:r>
              <a:rPr lang="en-US" altLang="en-US" sz="4000" i="1" dirty="0">
                <a:solidFill>
                  <a:schemeClr val="tx1"/>
                </a:solidFill>
                <a:latin typeface="+mn-lt"/>
                <a:cs typeface="Times New Roman" panose="02020603050405020304" pitchFamily="18" charset="0"/>
              </a:rPr>
              <a:t>		where, </a:t>
            </a:r>
            <a:r>
              <a:rPr lang="en-US" altLang="en-US" sz="4000" dirty="0">
                <a:solidFill>
                  <a:schemeClr val="tx1"/>
                </a:solidFill>
                <a:latin typeface="+mn-lt"/>
                <a:cs typeface="Times New Roman" panose="02020603050405020304" pitchFamily="18" charset="0"/>
              </a:rPr>
              <a:t>F = Forecast, a = level (smoothed value), b = slope / trend of the 	line, c = seasonality</a:t>
            </a:r>
          </a:p>
          <a:p>
            <a:pPr>
              <a:buFont typeface="Arial" panose="020B0604020202020204" pitchFamily="34" charset="0"/>
              <a:buNone/>
            </a:pPr>
            <a:endParaRPr lang="en-US" altLang="en-US" sz="4000" dirty="0">
              <a:solidFill>
                <a:schemeClr val="tx1"/>
              </a:solidFill>
              <a:latin typeface="+mn-lt"/>
              <a:cs typeface="Times New Roman" panose="02020603050405020304" pitchFamily="18" charset="0"/>
            </a:endParaRPr>
          </a:p>
          <a:p>
            <a:r>
              <a:rPr lang="en-US" altLang="en-US" sz="4000" dirty="0">
                <a:solidFill>
                  <a:schemeClr val="tx1"/>
                </a:solidFill>
                <a:latin typeface="+mn-lt"/>
                <a:cs typeface="Times New Roman" panose="02020603050405020304" pitchFamily="18" charset="0"/>
              </a:rPr>
              <a:t>a</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,b</a:t>
            </a:r>
            <a:r>
              <a:rPr lang="en-US" altLang="en-US" sz="4000" baseline="-25000" dirty="0">
                <a:solidFill>
                  <a:schemeClr val="tx1"/>
                </a:solidFill>
                <a:latin typeface="+mn-lt"/>
                <a:cs typeface="Times New Roman" panose="02020603050405020304" pitchFamily="18" charset="0"/>
              </a:rPr>
              <a:t>t </a:t>
            </a:r>
            <a:r>
              <a:rPr lang="en-US" altLang="en-US" sz="4000" dirty="0">
                <a:solidFill>
                  <a:schemeClr val="tx1"/>
                </a:solidFill>
                <a:latin typeface="+mn-lt"/>
                <a:cs typeface="Times New Roman" panose="02020603050405020304" pitchFamily="18" charset="0"/>
              </a:rPr>
              <a:t>and c</a:t>
            </a:r>
            <a:r>
              <a:rPr lang="en-US" altLang="en-US" sz="4000" baseline="-25000" dirty="0">
                <a:solidFill>
                  <a:schemeClr val="tx1"/>
                </a:solidFill>
                <a:latin typeface="+mn-lt"/>
                <a:cs typeface="Times New Roman" panose="02020603050405020304" pitchFamily="18" charset="0"/>
              </a:rPr>
              <a:t>t </a:t>
            </a:r>
            <a:r>
              <a:rPr lang="en-US" altLang="en-US" sz="4000" dirty="0">
                <a:solidFill>
                  <a:schemeClr val="tx1"/>
                </a:solidFill>
                <a:latin typeface="+mn-lt"/>
                <a:cs typeface="Times New Roman" panose="02020603050405020304" pitchFamily="18" charset="0"/>
              </a:rPr>
              <a:t>are updated using exponential smoothing as:</a:t>
            </a:r>
          </a:p>
          <a:p>
            <a:pPr>
              <a:buFont typeface="Arial" panose="020B0604020202020204" pitchFamily="34" charset="0"/>
              <a:buNone/>
            </a:pPr>
            <a:r>
              <a:rPr lang="en-US" altLang="en-US" sz="4000" dirty="0">
                <a:solidFill>
                  <a:schemeClr val="tx1"/>
                </a:solidFill>
                <a:latin typeface="+mn-lt"/>
                <a:cs typeface="Times New Roman" panose="02020603050405020304" pitchFamily="18" charset="0"/>
              </a:rPr>
              <a:t>		a</a:t>
            </a:r>
            <a:r>
              <a:rPr lang="en-US" altLang="en-US" sz="4000" baseline="-25000" dirty="0">
                <a:solidFill>
                  <a:schemeClr val="tx1"/>
                </a:solidFill>
                <a:latin typeface="+mn-lt"/>
                <a:cs typeface="Times New Roman" panose="02020603050405020304" pitchFamily="18" charset="0"/>
              </a:rPr>
              <a:t>t+1</a:t>
            </a:r>
            <a:r>
              <a:rPr lang="en-US" altLang="en-US" sz="4000" dirty="0">
                <a:solidFill>
                  <a:schemeClr val="tx1"/>
                </a:solidFill>
                <a:latin typeface="+mn-lt"/>
                <a:cs typeface="Times New Roman" panose="02020603050405020304" pitchFamily="18" charset="0"/>
              </a:rPr>
              <a:t> = </a:t>
            </a:r>
            <a:r>
              <a:rPr lang="el-GR" altLang="en-US" sz="4000" dirty="0">
                <a:solidFill>
                  <a:schemeClr val="tx1"/>
                </a:solidFill>
                <a:latin typeface="+mn-lt"/>
                <a:cs typeface="Times New Roman" panose="02020603050405020304" pitchFamily="18" charset="0"/>
              </a:rPr>
              <a:t>α</a:t>
            </a:r>
            <a:r>
              <a:rPr lang="en-US" altLang="en-US" sz="4000" dirty="0">
                <a:solidFill>
                  <a:schemeClr val="tx1"/>
                </a:solidFill>
                <a:latin typeface="+mn-lt"/>
                <a:cs typeface="Times New Roman" panose="02020603050405020304" pitchFamily="18" charset="0"/>
              </a:rPr>
              <a:t> (D</a:t>
            </a:r>
            <a:r>
              <a:rPr lang="en-US" altLang="en-US" sz="4000" baseline="-25000" dirty="0">
                <a:solidFill>
                  <a:schemeClr val="tx1"/>
                </a:solidFill>
                <a:latin typeface="+mn-lt"/>
                <a:cs typeface="Times New Roman" panose="02020603050405020304" pitchFamily="18" charset="0"/>
              </a:rPr>
              <a:t>t + 1</a:t>
            </a:r>
            <a:r>
              <a:rPr lang="en-US" altLang="en-US" sz="4000" dirty="0">
                <a:solidFill>
                  <a:schemeClr val="tx1"/>
                </a:solidFill>
                <a:latin typeface="+mn-lt"/>
                <a:cs typeface="Times New Roman" panose="02020603050405020304" pitchFamily="18" charset="0"/>
              </a:rPr>
              <a:t>  / c</a:t>
            </a:r>
            <a:r>
              <a:rPr lang="en-US" altLang="en-US" sz="4000" baseline="-25000" dirty="0">
                <a:solidFill>
                  <a:schemeClr val="tx1"/>
                </a:solidFill>
                <a:latin typeface="+mn-lt"/>
                <a:cs typeface="Times New Roman" panose="02020603050405020304" pitchFamily="18" charset="0"/>
              </a:rPr>
              <a:t>t + 1</a:t>
            </a:r>
            <a:r>
              <a:rPr lang="en-US" altLang="en-US" sz="4000" dirty="0">
                <a:solidFill>
                  <a:schemeClr val="tx1"/>
                </a:solidFill>
                <a:latin typeface="+mn-lt"/>
                <a:cs typeface="Times New Roman" panose="02020603050405020304" pitchFamily="18" charset="0"/>
              </a:rPr>
              <a:t>) + (1 -</a:t>
            </a:r>
            <a:r>
              <a:rPr lang="el-GR" altLang="en-US" sz="4000" dirty="0">
                <a:solidFill>
                  <a:schemeClr val="tx1"/>
                </a:solidFill>
                <a:latin typeface="+mn-lt"/>
                <a:cs typeface="Times New Roman" panose="02020603050405020304" pitchFamily="18" charset="0"/>
              </a:rPr>
              <a:t> α</a:t>
            </a:r>
            <a:r>
              <a:rPr lang="en-US" altLang="en-US" sz="4000" dirty="0">
                <a:solidFill>
                  <a:schemeClr val="tx1"/>
                </a:solidFill>
                <a:latin typeface="+mn-lt"/>
                <a:cs typeface="Times New Roman" panose="02020603050405020304" pitchFamily="18" charset="0"/>
              </a:rPr>
              <a:t>) (a</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 b</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a:t>
            </a:r>
          </a:p>
          <a:p>
            <a:pPr>
              <a:buFont typeface="Arial" panose="020B0604020202020204" pitchFamily="34" charset="0"/>
              <a:buNone/>
            </a:pPr>
            <a:r>
              <a:rPr lang="en-US" altLang="en-US" sz="4000" dirty="0">
                <a:solidFill>
                  <a:schemeClr val="tx1"/>
                </a:solidFill>
                <a:latin typeface="+mn-lt"/>
                <a:cs typeface="Times New Roman" panose="02020603050405020304" pitchFamily="18" charset="0"/>
              </a:rPr>
              <a:t>		b</a:t>
            </a:r>
            <a:r>
              <a:rPr lang="en-US" altLang="en-US" sz="4000" baseline="-25000" dirty="0">
                <a:solidFill>
                  <a:schemeClr val="tx1"/>
                </a:solidFill>
                <a:latin typeface="+mn-lt"/>
                <a:cs typeface="Times New Roman" panose="02020603050405020304" pitchFamily="18" charset="0"/>
              </a:rPr>
              <a:t>t+1</a:t>
            </a:r>
            <a:r>
              <a:rPr lang="en-US" altLang="en-US" sz="4000" dirty="0">
                <a:solidFill>
                  <a:schemeClr val="tx1"/>
                </a:solidFill>
                <a:latin typeface="+mn-lt"/>
                <a:cs typeface="Times New Roman" panose="02020603050405020304" pitchFamily="18" charset="0"/>
              </a:rPr>
              <a:t> = </a:t>
            </a:r>
            <a:r>
              <a:rPr lang="el-GR" altLang="en-US" sz="4000" dirty="0">
                <a:solidFill>
                  <a:schemeClr val="tx1"/>
                </a:solidFill>
                <a:latin typeface="+mn-lt"/>
                <a:cs typeface="Times New Roman" panose="02020603050405020304" pitchFamily="18" charset="0"/>
              </a:rPr>
              <a:t>β</a:t>
            </a:r>
            <a:r>
              <a:rPr lang="en-US" altLang="en-US" sz="4000" dirty="0">
                <a:solidFill>
                  <a:schemeClr val="tx1"/>
                </a:solidFill>
                <a:latin typeface="+mn-lt"/>
                <a:cs typeface="Times New Roman" panose="02020603050405020304" pitchFamily="18" charset="0"/>
              </a:rPr>
              <a:t> (a</a:t>
            </a:r>
            <a:r>
              <a:rPr lang="en-US" altLang="en-US" sz="4000" baseline="-25000" dirty="0">
                <a:solidFill>
                  <a:schemeClr val="tx1"/>
                </a:solidFill>
                <a:latin typeface="+mn-lt"/>
                <a:cs typeface="Times New Roman" panose="02020603050405020304" pitchFamily="18" charset="0"/>
              </a:rPr>
              <a:t>t+1</a:t>
            </a:r>
            <a:r>
              <a:rPr lang="en-US" altLang="en-US" sz="4000" dirty="0">
                <a:solidFill>
                  <a:schemeClr val="tx1"/>
                </a:solidFill>
                <a:latin typeface="+mn-lt"/>
                <a:cs typeface="Times New Roman" panose="02020603050405020304" pitchFamily="18" charset="0"/>
              </a:rPr>
              <a:t> - a</a:t>
            </a:r>
            <a:r>
              <a:rPr lang="en-US" altLang="en-US" sz="4000" baseline="-25000" dirty="0">
                <a:solidFill>
                  <a:schemeClr val="tx1"/>
                </a:solidFill>
                <a:latin typeface="+mn-lt"/>
                <a:cs typeface="Times New Roman" panose="02020603050405020304" pitchFamily="18" charset="0"/>
              </a:rPr>
              <a:t>t</a:t>
            </a:r>
            <a:r>
              <a:rPr lang="en-US" altLang="en-US" sz="4000" dirty="0">
                <a:solidFill>
                  <a:schemeClr val="tx1"/>
                </a:solidFill>
                <a:latin typeface="+mn-lt"/>
                <a:cs typeface="Times New Roman" panose="02020603050405020304" pitchFamily="18" charset="0"/>
              </a:rPr>
              <a:t>) + (1 -</a:t>
            </a:r>
            <a:r>
              <a:rPr lang="el-GR" altLang="en-US" sz="4000" dirty="0">
                <a:solidFill>
                  <a:schemeClr val="tx1"/>
                </a:solidFill>
                <a:latin typeface="+mn-lt"/>
                <a:cs typeface="Times New Roman" panose="02020603050405020304" pitchFamily="18" charset="0"/>
              </a:rPr>
              <a:t> β</a:t>
            </a:r>
            <a:r>
              <a:rPr lang="en-US" altLang="en-US" sz="4000" dirty="0">
                <a:solidFill>
                  <a:schemeClr val="tx1"/>
                </a:solidFill>
                <a:latin typeface="+mn-lt"/>
                <a:cs typeface="Times New Roman" panose="02020603050405020304" pitchFamily="18" charset="0"/>
              </a:rPr>
              <a:t>) b</a:t>
            </a:r>
            <a:r>
              <a:rPr lang="en-US" altLang="en-US" sz="4000" baseline="-25000" dirty="0">
                <a:solidFill>
                  <a:schemeClr val="tx1"/>
                </a:solidFill>
                <a:latin typeface="+mn-lt"/>
                <a:cs typeface="Times New Roman" panose="02020603050405020304" pitchFamily="18" charset="0"/>
              </a:rPr>
              <a:t>t</a:t>
            </a:r>
          </a:p>
          <a:p>
            <a:pPr>
              <a:buFont typeface="Arial" panose="020B0604020202020204" pitchFamily="34" charset="0"/>
              <a:buNone/>
            </a:pPr>
            <a:r>
              <a:rPr lang="en-US" altLang="en-US" sz="4000" dirty="0">
                <a:solidFill>
                  <a:schemeClr val="tx1"/>
                </a:solidFill>
                <a:latin typeface="+mn-lt"/>
                <a:cs typeface="Times New Roman" panose="02020603050405020304" pitchFamily="18" charset="0"/>
              </a:rPr>
              <a:t>		c</a:t>
            </a:r>
            <a:r>
              <a:rPr lang="en-US" altLang="en-US" sz="4000" baseline="-25000" dirty="0">
                <a:solidFill>
                  <a:schemeClr val="tx1"/>
                </a:solidFill>
                <a:latin typeface="+mn-lt"/>
                <a:cs typeface="Times New Roman" panose="02020603050405020304" pitchFamily="18" charset="0"/>
              </a:rPr>
              <a:t>t+p+1</a:t>
            </a:r>
            <a:r>
              <a:rPr lang="en-US" altLang="en-US" sz="4000" dirty="0">
                <a:solidFill>
                  <a:schemeClr val="tx1"/>
                </a:solidFill>
                <a:latin typeface="+mn-lt"/>
                <a:cs typeface="Times New Roman" panose="02020603050405020304" pitchFamily="18" charset="0"/>
              </a:rPr>
              <a:t> = </a:t>
            </a:r>
            <a:r>
              <a:rPr lang="el-GR" altLang="en-US" sz="4000" dirty="0">
                <a:solidFill>
                  <a:schemeClr val="tx1"/>
                </a:solidFill>
                <a:latin typeface="+mn-lt"/>
                <a:cs typeface="Times New Roman" panose="02020603050405020304" pitchFamily="18" charset="0"/>
              </a:rPr>
              <a:t>γ</a:t>
            </a:r>
            <a:r>
              <a:rPr lang="en-US" altLang="en-US" sz="4000" dirty="0">
                <a:solidFill>
                  <a:schemeClr val="tx1"/>
                </a:solidFill>
                <a:latin typeface="+mn-lt"/>
                <a:cs typeface="Times New Roman" panose="02020603050405020304" pitchFamily="18" charset="0"/>
              </a:rPr>
              <a:t> (D</a:t>
            </a:r>
            <a:r>
              <a:rPr lang="en-US" altLang="en-US" sz="4000" baseline="-25000" dirty="0">
                <a:solidFill>
                  <a:schemeClr val="tx1"/>
                </a:solidFill>
                <a:latin typeface="+mn-lt"/>
                <a:cs typeface="Times New Roman" panose="02020603050405020304" pitchFamily="18" charset="0"/>
              </a:rPr>
              <a:t>t + 1</a:t>
            </a:r>
            <a:r>
              <a:rPr lang="en-US" altLang="en-US" sz="4000" dirty="0">
                <a:solidFill>
                  <a:schemeClr val="tx1"/>
                </a:solidFill>
                <a:latin typeface="+mn-lt"/>
                <a:cs typeface="Times New Roman" panose="02020603050405020304" pitchFamily="18" charset="0"/>
              </a:rPr>
              <a:t>  / a</a:t>
            </a:r>
            <a:r>
              <a:rPr lang="en-US" altLang="en-US" sz="4000" baseline="-25000" dirty="0">
                <a:solidFill>
                  <a:schemeClr val="tx1"/>
                </a:solidFill>
                <a:latin typeface="+mn-lt"/>
                <a:cs typeface="Times New Roman" panose="02020603050405020304" pitchFamily="18" charset="0"/>
              </a:rPr>
              <a:t>t + 1</a:t>
            </a:r>
            <a:r>
              <a:rPr lang="en-US" altLang="en-US" sz="4000" dirty="0">
                <a:solidFill>
                  <a:schemeClr val="tx1"/>
                </a:solidFill>
                <a:latin typeface="+mn-lt"/>
                <a:cs typeface="Times New Roman" panose="02020603050405020304" pitchFamily="18" charset="0"/>
              </a:rPr>
              <a:t>) + (1 -</a:t>
            </a:r>
            <a:r>
              <a:rPr lang="el-GR" altLang="en-US" sz="4000" dirty="0">
                <a:solidFill>
                  <a:schemeClr val="tx1"/>
                </a:solidFill>
                <a:latin typeface="+mn-lt"/>
                <a:cs typeface="Times New Roman" panose="02020603050405020304" pitchFamily="18" charset="0"/>
              </a:rPr>
              <a:t> γ</a:t>
            </a:r>
            <a:r>
              <a:rPr lang="en-US" altLang="en-US" sz="4000" dirty="0">
                <a:solidFill>
                  <a:schemeClr val="tx1"/>
                </a:solidFill>
                <a:latin typeface="+mn-lt"/>
                <a:cs typeface="Times New Roman" panose="02020603050405020304" pitchFamily="18" charset="0"/>
              </a:rPr>
              <a:t>) c</a:t>
            </a:r>
            <a:r>
              <a:rPr lang="en-US" altLang="en-US" sz="4000" baseline="-25000" dirty="0">
                <a:solidFill>
                  <a:schemeClr val="tx1"/>
                </a:solidFill>
                <a:latin typeface="+mn-lt"/>
                <a:cs typeface="Times New Roman" panose="02020603050405020304" pitchFamily="18" charset="0"/>
              </a:rPr>
              <a:t>t + 1</a:t>
            </a:r>
          </a:p>
          <a:p>
            <a:pPr marL="0" indent="0" algn="just">
              <a:spcBef>
                <a:spcPct val="0"/>
              </a:spcBef>
              <a:defRPr/>
            </a:pPr>
            <a:endParaRPr lang="en-US" altLang="en-US" sz="4000" dirty="0">
              <a:solidFill>
                <a:schemeClr val="tx1"/>
              </a:solidFill>
              <a:latin typeface="+mn-lt"/>
              <a:ea typeface="Montserrat Medium"/>
              <a:cs typeface="Arial" panose="020B0604020202020204" pitchFamily="34" charset="0"/>
              <a:sym typeface="Montserrat Medium"/>
            </a:endParaRPr>
          </a:p>
          <a:p>
            <a:pPr marL="0" indent="0" algn="just">
              <a:spcBef>
                <a:spcPct val="0"/>
              </a:spcBef>
              <a:defRPr/>
            </a:pPr>
            <a:endParaRPr lang="en-US" altLang="en-US" sz="4000" dirty="0">
              <a:solidFill>
                <a:schemeClr val="tx1"/>
              </a:solidFill>
              <a:latin typeface="+mn-lt"/>
              <a:cs typeface="Arial" panose="020B0604020202020204" pitchFamily="34" charset="0"/>
            </a:endParaRPr>
          </a:p>
          <a:p>
            <a:pPr marL="0" indent="0" algn="just">
              <a:spcBef>
                <a:spcPct val="0"/>
              </a:spcBef>
              <a:defRPr/>
            </a:pPr>
            <a:endParaRPr lang="en-IN" altLang="en-US" sz="3600" dirty="0">
              <a:solidFill>
                <a:schemeClr val="tx1"/>
              </a:solidFill>
              <a:latin typeface="+mn-lt"/>
              <a:ea typeface="Montserrat Medium"/>
              <a:cs typeface="Montserrat Medium"/>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7256938" y="144025"/>
            <a:ext cx="9042242"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Time Series Models </a:t>
            </a:r>
            <a:r>
              <a:rPr lang="en-IN" sz="4000" dirty="0"/>
              <a:t>(Contd..)</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2468753955"/>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0F1F3"/>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2853</TotalTime>
  <Words>1459</Words>
  <Application>Microsoft Office PowerPoint</Application>
  <PresentationFormat>Custom</PresentationFormat>
  <Paragraphs>193</Paragraphs>
  <Slides>17</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Wingdings</vt:lpstr>
      <vt:lpstr>Symbol</vt:lpstr>
      <vt:lpstr>Calibri</vt:lpstr>
      <vt:lpstr>Montserrat Medium</vt:lpstr>
      <vt:lpstr>Arial</vt:lpstr>
      <vt:lpstr>Montserrat</vt:lpstr>
      <vt:lpstr>Times New Roman</vt:lpstr>
      <vt:lpstr>Montserrat ExtraBold</vt:lpstr>
      <vt:lpstr>Office Theme</vt:lpstr>
      <vt:lpstr>Time Series Forecasting – Industry Case Study  (Episode 2)  13th Nov, 2021 Anjana Agrawal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Case Study</vt:lpstr>
      <vt:lpstr>PowerPoint Presentation</vt:lpstr>
      <vt:lpstr>PowerPoint Presentation</vt:lpstr>
      <vt:lpstr>PowerPoint Presentation</vt:lpstr>
      <vt:lpstr>HAPPY LEARNING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PYTHON</dc:title>
  <dc:creator>Nitin Goyal</dc:creator>
  <cp:lastModifiedBy>Anjana</cp:lastModifiedBy>
  <cp:revision>303</cp:revision>
  <dcterms:created xsi:type="dcterms:W3CDTF">2019-08-28T14:09:39Z</dcterms:created>
  <dcterms:modified xsi:type="dcterms:W3CDTF">2021-11-11T11:03:56Z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2019-08-28T00:00:00Z</vt:filetime>
  </property>
  <property fmtid="{D5CDD505-2E9C-101B-9397-08002B2CF9AE}" pid="3" name="Creator">
    <vt:lpwstr>Adobe Illustrator CC 23.0 (Macintosh)</vt:lpwstr>
  </property>
  <property fmtid="{D5CDD505-2E9C-101B-9397-08002B2CF9AE}" pid="4" name="LastSaved">
    <vt:filetime>2019-08-28T00:00:00Z</vt:filetime>
  </property>
</Properties>
</file>